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Bold" charset="1" panose="00000800000000000000"/>
      <p:regular r:id="rId24"/>
    </p:embeddedFont>
    <p:embeddedFont>
      <p:font typeface="Poppins" charset="1" panose="00000500000000000000"/>
      <p:regular r:id="rId25"/>
    </p:embeddedFont>
    <p:embeddedFont>
      <p:font typeface="Noto Sans Bold" charset="1" panose="020B0802040504020204"/>
      <p:regular r:id="rId26"/>
    </p:embeddedFont>
    <p:embeddedFont>
      <p:font typeface="DejaVu Serif Bold" charset="1" panose="02060803050605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21612">
            <a:off x="3638115"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53601" y="5"/>
            <a:ext cx="8713725" cy="10289235"/>
            <a:chOff x="0" y="0"/>
            <a:chExt cx="21042033" cy="24846598"/>
          </a:xfrm>
        </p:grpSpPr>
        <p:sp>
          <p:nvSpPr>
            <p:cNvPr name="Freeform 4" id="4"/>
            <p:cNvSpPr/>
            <p:nvPr/>
          </p:nvSpPr>
          <p:spPr>
            <a:xfrm flipH="false" flipV="false" rot="0">
              <a:off x="-658495" y="0"/>
              <a:ext cx="21700490" cy="24846662"/>
            </a:xfrm>
            <a:custGeom>
              <a:avLst/>
              <a:gdLst/>
              <a:ahLst/>
              <a:cxnLst/>
              <a:rect r="r" b="b" t="t" l="l"/>
              <a:pathLst>
                <a:path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38616" t="0" r="-38616" b="0"/>
              </a:stretch>
            </a:blipFill>
          </p:spPr>
        </p:sp>
      </p:grpSp>
      <p:sp>
        <p:nvSpPr>
          <p:cNvPr name="Freeform 5" id="5"/>
          <p:cNvSpPr/>
          <p:nvPr/>
        </p:nvSpPr>
        <p:spPr>
          <a:xfrm flipH="true" flipV="false" rot="-2967198">
            <a:off x="12833343" y="6024265"/>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165433" y="946396"/>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9651318" y="2226096"/>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0476408" y="681913"/>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1028700" y="859793"/>
            <a:ext cx="943289" cy="944469"/>
          </a:xfrm>
          <a:custGeom>
            <a:avLst/>
            <a:gdLst/>
            <a:ahLst/>
            <a:cxnLst/>
            <a:rect r="r" b="b" t="t" l="l"/>
            <a:pathLst>
              <a:path h="944469" w="943289">
                <a:moveTo>
                  <a:pt x="0" y="0"/>
                </a:moveTo>
                <a:lnTo>
                  <a:pt x="943289" y="0"/>
                </a:lnTo>
                <a:lnTo>
                  <a:pt x="943289" y="944469"/>
                </a:lnTo>
                <a:lnTo>
                  <a:pt x="0" y="9444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034729" y="2684393"/>
            <a:ext cx="8319433" cy="1121080"/>
          </a:xfrm>
          <a:prstGeom prst="rect">
            <a:avLst/>
          </a:prstGeom>
        </p:spPr>
        <p:txBody>
          <a:bodyPr anchor="t" rtlCol="false" tIns="0" lIns="0" bIns="0" rIns="0">
            <a:spAutoFit/>
          </a:bodyPr>
          <a:lstStyle/>
          <a:p>
            <a:pPr algn="l">
              <a:lnSpc>
                <a:spcPts val="8120"/>
              </a:lnSpc>
            </a:pPr>
            <a:r>
              <a:rPr lang="en-US" sz="7123" b="true">
                <a:solidFill>
                  <a:srgbClr val="000000"/>
                </a:solidFill>
                <a:latin typeface="Poppins Bold"/>
                <a:ea typeface="Poppins Bold"/>
                <a:cs typeface="Poppins Bold"/>
                <a:sym typeface="Poppins Bold"/>
              </a:rPr>
              <a:t>Chapter 6</a:t>
            </a:r>
          </a:p>
        </p:txBody>
      </p:sp>
      <p:sp>
        <p:nvSpPr>
          <p:cNvPr name="TextBox 17" id="17"/>
          <p:cNvSpPr txBox="true"/>
          <p:nvPr/>
        </p:nvSpPr>
        <p:spPr>
          <a:xfrm rot="0">
            <a:off x="1028700" y="3987924"/>
            <a:ext cx="6979151" cy="3178480"/>
          </a:xfrm>
          <a:prstGeom prst="rect">
            <a:avLst/>
          </a:prstGeom>
        </p:spPr>
        <p:txBody>
          <a:bodyPr anchor="t" rtlCol="false" tIns="0" lIns="0" bIns="0" rIns="0">
            <a:spAutoFit/>
          </a:bodyPr>
          <a:lstStyle/>
          <a:p>
            <a:pPr algn="l">
              <a:lnSpc>
                <a:spcPts val="8120"/>
              </a:lnSpc>
            </a:pPr>
            <a:r>
              <a:rPr lang="en-US" sz="7123" b="true">
                <a:solidFill>
                  <a:srgbClr val="0E8388"/>
                </a:solidFill>
                <a:latin typeface="Poppins Bold"/>
                <a:ea typeface="Poppins Bold"/>
                <a:cs typeface="Poppins Bold"/>
                <a:sym typeface="Poppins Bold"/>
              </a:rPr>
              <a:t>Morphological Image Process</a:t>
            </a:r>
          </a:p>
          <a:p>
            <a:pPr algn="l">
              <a:lnSpc>
                <a:spcPts val="8120"/>
              </a:lnSpc>
            </a:pPr>
          </a:p>
        </p:txBody>
      </p:sp>
      <p:sp>
        <p:nvSpPr>
          <p:cNvPr name="TextBox 18" id="18"/>
          <p:cNvSpPr txBox="true"/>
          <p:nvPr/>
        </p:nvSpPr>
        <p:spPr>
          <a:xfrm rot="0">
            <a:off x="1034729" y="6576885"/>
            <a:ext cx="6363200" cy="3400120"/>
          </a:xfrm>
          <a:prstGeom prst="rect">
            <a:avLst/>
          </a:prstGeom>
        </p:spPr>
        <p:txBody>
          <a:bodyPr anchor="t" rtlCol="false" tIns="0" lIns="0" bIns="0" rIns="0">
            <a:spAutoFit/>
          </a:bodyPr>
          <a:lstStyle/>
          <a:p>
            <a:pPr algn="l">
              <a:lnSpc>
                <a:spcPts val="3339"/>
              </a:lnSpc>
            </a:pPr>
          </a:p>
          <a:p>
            <a:pPr algn="l">
              <a:lnSpc>
                <a:spcPts val="3339"/>
              </a:lnSpc>
            </a:pPr>
            <a:r>
              <a:rPr lang="en-US" sz="2929" spc="125" b="true">
                <a:solidFill>
                  <a:srgbClr val="000000"/>
                </a:solidFill>
                <a:latin typeface="Poppins Bold"/>
                <a:ea typeface="Poppins Bold"/>
                <a:cs typeface="Poppins Bold"/>
                <a:sym typeface="Poppins Bold"/>
              </a:rPr>
              <a:t>Doãn Huy Hoàng - 211200240</a:t>
            </a:r>
          </a:p>
          <a:p>
            <a:pPr algn="l">
              <a:lnSpc>
                <a:spcPts val="3339"/>
              </a:lnSpc>
            </a:pPr>
            <a:r>
              <a:rPr lang="en-US" sz="2929" spc="125" b="true">
                <a:solidFill>
                  <a:srgbClr val="000000"/>
                </a:solidFill>
                <a:latin typeface="Poppins Bold"/>
                <a:ea typeface="Poppins Bold"/>
                <a:cs typeface="Poppins Bold"/>
                <a:sym typeface="Poppins Bold"/>
              </a:rPr>
              <a:t>Nguyễn Tiến Đạt - 211211514</a:t>
            </a:r>
          </a:p>
          <a:p>
            <a:pPr algn="l">
              <a:lnSpc>
                <a:spcPts val="3339"/>
              </a:lnSpc>
            </a:pPr>
            <a:r>
              <a:rPr lang="en-US" sz="2929" spc="125" b="true">
                <a:solidFill>
                  <a:srgbClr val="000000"/>
                </a:solidFill>
                <a:latin typeface="Poppins Bold"/>
                <a:ea typeface="Poppins Bold"/>
                <a:cs typeface="Poppins Bold"/>
                <a:sym typeface="Poppins Bold"/>
              </a:rPr>
              <a:t>Chu Quang Huy - 211204440</a:t>
            </a:r>
          </a:p>
          <a:p>
            <a:pPr algn="l">
              <a:lnSpc>
                <a:spcPts val="3339"/>
              </a:lnSpc>
            </a:pPr>
            <a:r>
              <a:rPr lang="en-US" sz="2929" spc="125" b="true">
                <a:solidFill>
                  <a:srgbClr val="000000"/>
                </a:solidFill>
                <a:latin typeface="Poppins Bold"/>
                <a:ea typeface="Poppins Bold"/>
                <a:cs typeface="Poppins Bold"/>
                <a:sym typeface="Poppins Bold"/>
              </a:rPr>
              <a:t>Đỗ Văn Quân - 211200921</a:t>
            </a:r>
          </a:p>
          <a:p>
            <a:pPr algn="l">
              <a:lnSpc>
                <a:spcPts val="3339"/>
              </a:lnSpc>
            </a:pPr>
            <a:r>
              <a:rPr lang="en-US" sz="2929" spc="125" b="true">
                <a:solidFill>
                  <a:srgbClr val="000000"/>
                </a:solidFill>
                <a:latin typeface="Poppins Bold"/>
                <a:ea typeface="Poppins Bold"/>
                <a:cs typeface="Poppins Bold"/>
                <a:sym typeface="Poppins Bold"/>
              </a:rPr>
              <a:t>Trần Thanh Long - 211210180</a:t>
            </a:r>
          </a:p>
          <a:p>
            <a:pPr algn="l">
              <a:lnSpc>
                <a:spcPts val="3339"/>
              </a:lnSpc>
            </a:pPr>
          </a:p>
          <a:p>
            <a:pPr algn="l">
              <a:lnSpc>
                <a:spcPts val="333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73720">
            <a:off x="6334163" y="2934329"/>
            <a:ext cx="12676724" cy="4421008"/>
          </a:xfrm>
          <a:custGeom>
            <a:avLst/>
            <a:gdLst/>
            <a:ahLst/>
            <a:cxnLst/>
            <a:rect r="r" b="b" t="t" l="l"/>
            <a:pathLst>
              <a:path h="4421008" w="12676724">
                <a:moveTo>
                  <a:pt x="0" y="0"/>
                </a:moveTo>
                <a:lnTo>
                  <a:pt x="12676724" y="0"/>
                </a:lnTo>
                <a:lnTo>
                  <a:pt x="12676724" y="4421007"/>
                </a:lnTo>
                <a:lnTo>
                  <a:pt x="0" y="4421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084381" y="2665"/>
            <a:ext cx="7172629" cy="10284335"/>
            <a:chOff x="0" y="0"/>
            <a:chExt cx="20508404" cy="29405580"/>
          </a:xfrm>
        </p:grpSpPr>
        <p:sp>
          <p:nvSpPr>
            <p:cNvPr name="Freeform 4" id="4"/>
            <p:cNvSpPr/>
            <p:nvPr/>
          </p:nvSpPr>
          <p:spPr>
            <a:xfrm flipH="false" flipV="false" rot="0">
              <a:off x="0" y="0"/>
              <a:ext cx="20508340" cy="29405582"/>
            </a:xfrm>
            <a:custGeom>
              <a:avLst/>
              <a:gdLst/>
              <a:ahLst/>
              <a:cxnLst/>
              <a:rect r="r" b="b" t="t" l="l"/>
              <a:pathLst>
                <a:path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7"/>
                    <a:pt x="15240" y="29405582"/>
                    <a:pt x="15240" y="29405582"/>
                  </a:cubicBezTo>
                  <a:lnTo>
                    <a:pt x="20508340" y="29405582"/>
                  </a:lnTo>
                  <a:lnTo>
                    <a:pt x="20508340" y="0"/>
                  </a:lnTo>
                  <a:close/>
                </a:path>
              </a:pathLst>
            </a:custGeom>
            <a:blipFill>
              <a:blip r:embed="rId4"/>
              <a:stretch>
                <a:fillRect l="-44321" t="0" r="-70485" b="0"/>
              </a:stretch>
            </a:blipFill>
          </p:spPr>
        </p:sp>
      </p:grpSp>
      <p:sp>
        <p:nvSpPr>
          <p:cNvPr name="Freeform 5" id="5"/>
          <p:cNvSpPr/>
          <p:nvPr/>
        </p:nvSpPr>
        <p:spPr>
          <a:xfrm flipH="true" flipV="false" rot="-2967198">
            <a:off x="13287997" y="6433664"/>
            <a:ext cx="10665551" cy="3626287"/>
          </a:xfrm>
          <a:custGeom>
            <a:avLst/>
            <a:gdLst/>
            <a:ahLst/>
            <a:cxnLst/>
            <a:rect r="r" b="b" t="t" l="l"/>
            <a:pathLst>
              <a:path h="3626287" w="10665551">
                <a:moveTo>
                  <a:pt x="10665551" y="0"/>
                </a:moveTo>
                <a:lnTo>
                  <a:pt x="0" y="0"/>
                </a:lnTo>
                <a:lnTo>
                  <a:pt x="0" y="3626288"/>
                </a:lnTo>
                <a:lnTo>
                  <a:pt x="10665551" y="3626288"/>
                </a:lnTo>
                <a:lnTo>
                  <a:pt x="10665551"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2243592" y="1368229"/>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11941309" y="2528379"/>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2672525" y="1049412"/>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2290994" y="2390940"/>
            <a:ext cx="5146659" cy="1249903"/>
          </a:xfrm>
          <a:custGeom>
            <a:avLst/>
            <a:gdLst/>
            <a:ahLst/>
            <a:cxnLst/>
            <a:rect r="r" b="b" t="t" l="l"/>
            <a:pathLst>
              <a:path h="1249903" w="5146659">
                <a:moveTo>
                  <a:pt x="0" y="0"/>
                </a:moveTo>
                <a:lnTo>
                  <a:pt x="5146659" y="0"/>
                </a:lnTo>
                <a:lnTo>
                  <a:pt x="5146659" y="1249903"/>
                </a:lnTo>
                <a:lnTo>
                  <a:pt x="0" y="1249903"/>
                </a:lnTo>
                <a:lnTo>
                  <a:pt x="0" y="0"/>
                </a:lnTo>
                <a:close/>
              </a:path>
            </a:pathLst>
          </a:custGeom>
          <a:blipFill>
            <a:blip r:embed="rId7"/>
            <a:stretch>
              <a:fillRect l="0" t="0" r="0" b="0"/>
            </a:stretch>
          </a:blipFill>
        </p:spPr>
      </p:sp>
      <p:sp>
        <p:nvSpPr>
          <p:cNvPr name="Freeform 16" id="16"/>
          <p:cNvSpPr/>
          <p:nvPr/>
        </p:nvSpPr>
        <p:spPr>
          <a:xfrm flipH="false" flipV="false" rot="0">
            <a:off x="2290994" y="5143500"/>
            <a:ext cx="5148706" cy="1235689"/>
          </a:xfrm>
          <a:custGeom>
            <a:avLst/>
            <a:gdLst/>
            <a:ahLst/>
            <a:cxnLst/>
            <a:rect r="r" b="b" t="t" l="l"/>
            <a:pathLst>
              <a:path h="1235689" w="5148706">
                <a:moveTo>
                  <a:pt x="0" y="0"/>
                </a:moveTo>
                <a:lnTo>
                  <a:pt x="5148706" y="0"/>
                </a:lnTo>
                <a:lnTo>
                  <a:pt x="5148706" y="1235689"/>
                </a:lnTo>
                <a:lnTo>
                  <a:pt x="0" y="1235689"/>
                </a:lnTo>
                <a:lnTo>
                  <a:pt x="0" y="0"/>
                </a:lnTo>
                <a:close/>
              </a:path>
            </a:pathLst>
          </a:custGeom>
          <a:blipFill>
            <a:blip r:embed="rId8"/>
            <a:stretch>
              <a:fillRect l="0" t="0" r="0" b="0"/>
            </a:stretch>
          </a:blipFill>
        </p:spPr>
      </p:sp>
      <p:sp>
        <p:nvSpPr>
          <p:cNvPr name="TextBox 17" id="17"/>
          <p:cNvSpPr txBox="true"/>
          <p:nvPr/>
        </p:nvSpPr>
        <p:spPr>
          <a:xfrm rot="0">
            <a:off x="587717" y="1592388"/>
            <a:ext cx="8555259" cy="9359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Với A và B là các tập hợp trong Z^2 được định nghĩa như sau: </a:t>
            </a:r>
          </a:p>
        </p:txBody>
      </p:sp>
      <p:sp>
        <p:nvSpPr>
          <p:cNvPr name="TextBox 18" id="18"/>
          <p:cNvSpPr txBox="true"/>
          <p:nvPr/>
        </p:nvSpPr>
        <p:spPr>
          <a:xfrm rot="0">
            <a:off x="0" y="231988"/>
            <a:ext cx="10611097" cy="1007975"/>
          </a:xfrm>
          <a:prstGeom prst="rect">
            <a:avLst/>
          </a:prstGeom>
        </p:spPr>
        <p:txBody>
          <a:bodyPr anchor="t" rtlCol="false" tIns="0" lIns="0" bIns="0" rIns="0">
            <a:spAutoFit/>
          </a:bodyPr>
          <a:lstStyle/>
          <a:p>
            <a:pPr algn="ctr">
              <a:lnSpc>
                <a:spcPts val="7486"/>
              </a:lnSpc>
            </a:pPr>
            <a:r>
              <a:rPr lang="en-US" b="true" sz="6625" spc="-198">
                <a:solidFill>
                  <a:srgbClr val="000000"/>
                </a:solidFill>
                <a:latin typeface="Poppins Bold"/>
                <a:ea typeface="Poppins Bold"/>
                <a:cs typeface="Poppins Bold"/>
                <a:sym typeface="Poppins Bold"/>
              </a:rPr>
              <a:t>DILATION</a:t>
            </a:r>
          </a:p>
        </p:txBody>
      </p:sp>
      <p:sp>
        <p:nvSpPr>
          <p:cNvPr name="TextBox 19" id="19"/>
          <p:cNvSpPr txBox="true"/>
          <p:nvPr/>
        </p:nvSpPr>
        <p:spPr>
          <a:xfrm rot="0">
            <a:off x="588741" y="3583693"/>
            <a:ext cx="10022356" cy="13931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Phép giãn A bởi B là tập tất cả các phép dịch chuyển phép đối xứng bởi z , sao cho B và A giao nhau tại ít nhất một phần tử. Dựa vào đó công thức có thể viết lại:</a:t>
            </a:r>
          </a:p>
        </p:txBody>
      </p:sp>
      <p:sp>
        <p:nvSpPr>
          <p:cNvPr name="TextBox 20" id="20"/>
          <p:cNvSpPr txBox="true"/>
          <p:nvPr/>
        </p:nvSpPr>
        <p:spPr>
          <a:xfrm rot="0">
            <a:off x="587717" y="6445864"/>
            <a:ext cx="8555259" cy="13931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Tập B được gọi là phần tử cấu trúc trong phép giãn ảnh cũng như trong các phép toán hình thái khác</a:t>
            </a:r>
          </a:p>
        </p:txBody>
      </p:sp>
      <p:sp>
        <p:nvSpPr>
          <p:cNvPr name="TextBox 21" id="21"/>
          <p:cNvSpPr txBox="true"/>
          <p:nvPr/>
        </p:nvSpPr>
        <p:spPr>
          <a:xfrm rot="0">
            <a:off x="588741" y="8189658"/>
            <a:ext cx="9459766" cy="935990"/>
          </a:xfrm>
          <a:prstGeom prst="rect">
            <a:avLst/>
          </a:prstGeom>
        </p:spPr>
        <p:txBody>
          <a:bodyPr anchor="t" rtlCol="false" tIns="0" lIns="0" bIns="0" rIns="0">
            <a:spAutoFit/>
          </a:bodyPr>
          <a:lstStyle/>
          <a:p>
            <a:pPr algn="just">
              <a:lnSpc>
                <a:spcPts val="3639"/>
              </a:lnSpc>
            </a:pPr>
            <a:r>
              <a:rPr lang="en-US" b="true" sz="2799">
                <a:solidFill>
                  <a:srgbClr val="000000"/>
                </a:solidFill>
                <a:latin typeface="Poppins Bold"/>
                <a:ea typeface="Poppins Bold"/>
                <a:cs typeface="Poppins Bold"/>
                <a:sym typeface="Poppins Bold"/>
              </a:rPr>
              <a:t>KẾT LUẬN</a:t>
            </a:r>
            <a:r>
              <a:rPr lang="en-US" sz="2799">
                <a:solidFill>
                  <a:srgbClr val="000000"/>
                </a:solidFill>
                <a:latin typeface="Poppins"/>
                <a:ea typeface="Poppins"/>
                <a:cs typeface="Poppins"/>
                <a:sym typeface="Poppins"/>
              </a:rPr>
              <a:t>: Phép giãn A bởi B là tập các vị trí mà tại đó xảy ra hiện tượng Hit giữa phần tử cấu trúc 𝐵 và tập 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7870253" y="963220"/>
            <a:ext cx="18939334" cy="6605093"/>
          </a:xfrm>
          <a:custGeom>
            <a:avLst/>
            <a:gdLst/>
            <a:ahLst/>
            <a:cxnLst/>
            <a:rect r="r" b="b" t="t" l="l"/>
            <a:pathLst>
              <a:path h="6605093" w="18939334">
                <a:moveTo>
                  <a:pt x="0" y="0"/>
                </a:moveTo>
                <a:lnTo>
                  <a:pt x="18939334" y="0"/>
                </a:lnTo>
                <a:lnTo>
                  <a:pt x="18939334" y="6605092"/>
                </a:lnTo>
                <a:lnTo>
                  <a:pt x="0" y="6605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033579">
            <a:off x="13581018" y="6366311"/>
            <a:ext cx="10665551" cy="3626287"/>
          </a:xfrm>
          <a:custGeom>
            <a:avLst/>
            <a:gdLst/>
            <a:ahLst/>
            <a:cxnLst/>
            <a:rect r="r" b="b" t="t" l="l"/>
            <a:pathLst>
              <a:path h="3626287" w="10665551">
                <a:moveTo>
                  <a:pt x="10665551" y="0"/>
                </a:moveTo>
                <a:lnTo>
                  <a:pt x="0" y="0"/>
                </a:lnTo>
                <a:lnTo>
                  <a:pt x="0" y="3626287"/>
                </a:lnTo>
                <a:lnTo>
                  <a:pt x="10665551" y="3626287"/>
                </a:lnTo>
                <a:lnTo>
                  <a:pt x="10665551" y="0"/>
                </a:lnTo>
                <a:close/>
              </a:path>
            </a:pathLst>
          </a:custGeom>
          <a:blipFill>
            <a:blip r:embed="rId4">
              <a:alphaModFix amt="7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2584428">
            <a:off x="17136299" y="552744"/>
            <a:ext cx="857867" cy="85786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7" id="7"/>
          <p:cNvGrpSpPr/>
          <p:nvPr/>
        </p:nvGrpSpPr>
        <p:grpSpPr>
          <a:xfrm rot="-2584428">
            <a:off x="17655443" y="1727275"/>
            <a:ext cx="604566" cy="60456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0" id="10"/>
          <p:cNvGrpSpPr/>
          <p:nvPr/>
        </p:nvGrpSpPr>
        <p:grpSpPr>
          <a:xfrm rot="-2584428">
            <a:off x="17186368" y="131803"/>
            <a:ext cx="637633" cy="6376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3" id="13"/>
          <p:cNvSpPr/>
          <p:nvPr/>
        </p:nvSpPr>
        <p:spPr>
          <a:xfrm flipH="false" flipV="false" rot="0">
            <a:off x="5952383" y="2456809"/>
            <a:ext cx="8161188" cy="5203442"/>
          </a:xfrm>
          <a:custGeom>
            <a:avLst/>
            <a:gdLst/>
            <a:ahLst/>
            <a:cxnLst/>
            <a:rect r="r" b="b" t="t" l="l"/>
            <a:pathLst>
              <a:path h="5203442" w="8161188">
                <a:moveTo>
                  <a:pt x="0" y="0"/>
                </a:moveTo>
                <a:lnTo>
                  <a:pt x="8161188" y="0"/>
                </a:lnTo>
                <a:lnTo>
                  <a:pt x="8161188" y="5203442"/>
                </a:lnTo>
                <a:lnTo>
                  <a:pt x="0" y="5203442"/>
                </a:lnTo>
                <a:lnTo>
                  <a:pt x="0" y="0"/>
                </a:lnTo>
                <a:close/>
              </a:path>
            </a:pathLst>
          </a:custGeom>
          <a:blipFill>
            <a:blip r:embed="rId6"/>
            <a:stretch>
              <a:fillRect l="0" t="0" r="0" b="0"/>
            </a:stretch>
          </a:blipFill>
        </p:spPr>
      </p:sp>
      <p:sp>
        <p:nvSpPr>
          <p:cNvPr name="TextBox 14" id="14"/>
          <p:cNvSpPr txBox="true"/>
          <p:nvPr/>
        </p:nvSpPr>
        <p:spPr>
          <a:xfrm rot="0">
            <a:off x="5229181" y="365892"/>
            <a:ext cx="10611097" cy="1007975"/>
          </a:xfrm>
          <a:prstGeom prst="rect">
            <a:avLst/>
          </a:prstGeom>
        </p:spPr>
        <p:txBody>
          <a:bodyPr anchor="t" rtlCol="false" tIns="0" lIns="0" bIns="0" rIns="0">
            <a:spAutoFit/>
          </a:bodyPr>
          <a:lstStyle/>
          <a:p>
            <a:pPr algn="ctr">
              <a:lnSpc>
                <a:spcPts val="7486"/>
              </a:lnSpc>
            </a:pPr>
            <a:r>
              <a:rPr lang="en-US" b="true" sz="6625" spc="-198">
                <a:solidFill>
                  <a:srgbClr val="000000"/>
                </a:solidFill>
                <a:latin typeface="Poppins Bold"/>
                <a:ea typeface="Poppins Bold"/>
                <a:cs typeface="Poppins Bold"/>
                <a:sym typeface="Poppins Bold"/>
              </a:rPr>
              <a:t>APPLICATION OF DILATION</a:t>
            </a:r>
          </a:p>
        </p:txBody>
      </p:sp>
      <p:sp>
        <p:nvSpPr>
          <p:cNvPr name="TextBox 15" id="15"/>
          <p:cNvSpPr txBox="true"/>
          <p:nvPr/>
        </p:nvSpPr>
        <p:spPr>
          <a:xfrm rot="0">
            <a:off x="5952383" y="8122305"/>
            <a:ext cx="7912298" cy="2114550"/>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Noto Sans Bold"/>
                <a:ea typeface="Noto Sans Bold"/>
                <a:cs typeface="Noto Sans Bold"/>
                <a:sym typeface="Noto Sans Bold"/>
              </a:rPr>
              <a:t>Tăng kích thước của đối tượng.</a:t>
            </a:r>
          </a:p>
          <a:p>
            <a:pPr algn="l" marL="647700" indent="-323850" lvl="1">
              <a:lnSpc>
                <a:spcPts val="4200"/>
              </a:lnSpc>
              <a:buFont typeface="Arial"/>
              <a:buChar char="•"/>
            </a:pPr>
            <a:r>
              <a:rPr lang="en-US" b="true" sz="3000">
                <a:solidFill>
                  <a:srgbClr val="000000"/>
                </a:solidFill>
                <a:latin typeface="Noto Sans Bold"/>
                <a:ea typeface="Noto Sans Bold"/>
                <a:cs typeface="Noto Sans Bold"/>
                <a:sym typeface="Noto Sans Bold"/>
              </a:rPr>
              <a:t>Lắp đầy các phần thiếu của đối tượng.</a:t>
            </a:r>
          </a:p>
          <a:p>
            <a:pPr algn="l" marL="647700" indent="-323850" lvl="1">
              <a:lnSpc>
                <a:spcPts val="4200"/>
              </a:lnSpc>
              <a:buFont typeface="Arial"/>
              <a:buChar char="•"/>
            </a:pPr>
            <a:r>
              <a:rPr lang="en-US" b="true" sz="3000">
                <a:solidFill>
                  <a:srgbClr val="000000"/>
                </a:solidFill>
                <a:latin typeface="Noto Sans Bold"/>
                <a:ea typeface="Noto Sans Bold"/>
                <a:cs typeface="Noto Sans Bold"/>
                <a:sym typeface="Noto Sans Bold"/>
              </a:rPr>
              <a:t>Sửa chữa các đối tượng bị hỏng.</a:t>
            </a:r>
          </a:p>
          <a:p>
            <a:pPr algn="l">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8440967" y="963220"/>
            <a:ext cx="18939334" cy="6605093"/>
          </a:xfrm>
          <a:custGeom>
            <a:avLst/>
            <a:gdLst/>
            <a:ahLst/>
            <a:cxnLst/>
            <a:rect r="r" b="b" t="t" l="l"/>
            <a:pathLst>
              <a:path h="6605093" w="18939334">
                <a:moveTo>
                  <a:pt x="0" y="0"/>
                </a:moveTo>
                <a:lnTo>
                  <a:pt x="18939334" y="0"/>
                </a:lnTo>
                <a:lnTo>
                  <a:pt x="18939334" y="6605092"/>
                </a:lnTo>
                <a:lnTo>
                  <a:pt x="0" y="6605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2584428">
            <a:off x="17136299" y="552744"/>
            <a:ext cx="857867" cy="8578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5" id="5"/>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6" id="6"/>
          <p:cNvGrpSpPr/>
          <p:nvPr/>
        </p:nvGrpSpPr>
        <p:grpSpPr>
          <a:xfrm rot="-2584428">
            <a:off x="17655443" y="1727275"/>
            <a:ext cx="604566" cy="6045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2584428">
            <a:off x="17186368" y="131803"/>
            <a:ext cx="637633" cy="6376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2" id="12"/>
          <p:cNvSpPr/>
          <p:nvPr/>
        </p:nvSpPr>
        <p:spPr>
          <a:xfrm flipH="false" flipV="false" rot="0">
            <a:off x="2705680" y="4265766"/>
            <a:ext cx="5047002" cy="5088541"/>
          </a:xfrm>
          <a:custGeom>
            <a:avLst/>
            <a:gdLst/>
            <a:ahLst/>
            <a:cxnLst/>
            <a:rect r="r" b="b" t="t" l="l"/>
            <a:pathLst>
              <a:path h="5088541" w="5047002">
                <a:moveTo>
                  <a:pt x="0" y="0"/>
                </a:moveTo>
                <a:lnTo>
                  <a:pt x="5047002" y="0"/>
                </a:lnTo>
                <a:lnTo>
                  <a:pt x="5047002" y="5088540"/>
                </a:lnTo>
                <a:lnTo>
                  <a:pt x="0" y="5088540"/>
                </a:lnTo>
                <a:lnTo>
                  <a:pt x="0" y="0"/>
                </a:lnTo>
                <a:close/>
              </a:path>
            </a:pathLst>
          </a:custGeom>
          <a:blipFill>
            <a:blip r:embed="rId4"/>
            <a:stretch>
              <a:fillRect l="0" t="0" r="0" b="0"/>
            </a:stretch>
          </a:blipFill>
        </p:spPr>
      </p:sp>
      <p:sp>
        <p:nvSpPr>
          <p:cNvPr name="Freeform 13" id="13"/>
          <p:cNvSpPr/>
          <p:nvPr/>
        </p:nvSpPr>
        <p:spPr>
          <a:xfrm flipH="false" flipV="false" rot="0">
            <a:off x="8952724" y="4528451"/>
            <a:ext cx="2033378" cy="2033378"/>
          </a:xfrm>
          <a:custGeom>
            <a:avLst/>
            <a:gdLst/>
            <a:ahLst/>
            <a:cxnLst/>
            <a:rect r="r" b="b" t="t" l="l"/>
            <a:pathLst>
              <a:path h="2033378" w="2033378">
                <a:moveTo>
                  <a:pt x="0" y="0"/>
                </a:moveTo>
                <a:lnTo>
                  <a:pt x="2033377" y="0"/>
                </a:lnTo>
                <a:lnTo>
                  <a:pt x="2033377" y="2033378"/>
                </a:lnTo>
                <a:lnTo>
                  <a:pt x="0" y="2033378"/>
                </a:lnTo>
                <a:lnTo>
                  <a:pt x="0" y="0"/>
                </a:lnTo>
                <a:close/>
              </a:path>
            </a:pathLst>
          </a:custGeom>
          <a:blipFill>
            <a:blip r:embed="rId5"/>
            <a:stretch>
              <a:fillRect l="0" t="0" r="0" b="0"/>
            </a:stretch>
          </a:blipFill>
        </p:spPr>
      </p:sp>
      <p:sp>
        <p:nvSpPr>
          <p:cNvPr name="Freeform 14" id="14"/>
          <p:cNvSpPr/>
          <p:nvPr/>
        </p:nvSpPr>
        <p:spPr>
          <a:xfrm flipH="false" flipV="false" rot="0">
            <a:off x="12882373" y="4265766"/>
            <a:ext cx="5022254" cy="5064997"/>
          </a:xfrm>
          <a:custGeom>
            <a:avLst/>
            <a:gdLst/>
            <a:ahLst/>
            <a:cxnLst/>
            <a:rect r="r" b="b" t="t" l="l"/>
            <a:pathLst>
              <a:path h="5064997" w="5022254">
                <a:moveTo>
                  <a:pt x="0" y="0"/>
                </a:moveTo>
                <a:lnTo>
                  <a:pt x="5022255" y="0"/>
                </a:lnTo>
                <a:lnTo>
                  <a:pt x="5022255" y="5064997"/>
                </a:lnTo>
                <a:lnTo>
                  <a:pt x="0" y="5064997"/>
                </a:lnTo>
                <a:lnTo>
                  <a:pt x="0" y="0"/>
                </a:lnTo>
                <a:close/>
              </a:path>
            </a:pathLst>
          </a:custGeom>
          <a:blipFill>
            <a:blip r:embed="rId6"/>
            <a:stretch>
              <a:fillRect l="0" t="0" r="0" b="0"/>
            </a:stretch>
          </a:blipFill>
        </p:spPr>
      </p:sp>
      <p:sp>
        <p:nvSpPr>
          <p:cNvPr name="TextBox 15" id="15"/>
          <p:cNvSpPr txBox="true"/>
          <p:nvPr/>
        </p:nvSpPr>
        <p:spPr>
          <a:xfrm rot="0">
            <a:off x="5229181" y="365892"/>
            <a:ext cx="10611097" cy="1007975"/>
          </a:xfrm>
          <a:prstGeom prst="rect">
            <a:avLst/>
          </a:prstGeom>
        </p:spPr>
        <p:txBody>
          <a:bodyPr anchor="t" rtlCol="false" tIns="0" lIns="0" bIns="0" rIns="0">
            <a:spAutoFit/>
          </a:bodyPr>
          <a:lstStyle/>
          <a:p>
            <a:pPr algn="ctr">
              <a:lnSpc>
                <a:spcPts val="7486"/>
              </a:lnSpc>
            </a:pPr>
            <a:r>
              <a:rPr lang="en-US" b="true" sz="6625" spc="-198">
                <a:solidFill>
                  <a:srgbClr val="000000"/>
                </a:solidFill>
                <a:latin typeface="Poppins Bold"/>
                <a:ea typeface="Poppins Bold"/>
                <a:cs typeface="Poppins Bold"/>
                <a:sym typeface="Poppins Bold"/>
              </a:rPr>
              <a:t>APPLICATION OF DILATION</a:t>
            </a:r>
          </a:p>
        </p:txBody>
      </p:sp>
      <p:sp>
        <p:nvSpPr>
          <p:cNvPr name="TextBox 16" id="16"/>
          <p:cNvSpPr txBox="true"/>
          <p:nvPr/>
        </p:nvSpPr>
        <p:spPr>
          <a:xfrm rot="0">
            <a:off x="3209928" y="2725698"/>
            <a:ext cx="4038505" cy="1317623"/>
          </a:xfrm>
          <a:prstGeom prst="rect">
            <a:avLst/>
          </a:prstGeom>
        </p:spPr>
        <p:txBody>
          <a:bodyPr anchor="t" rtlCol="false" tIns="0" lIns="0" bIns="0" rIns="0">
            <a:spAutoFit/>
          </a:bodyPr>
          <a:lstStyle/>
          <a:p>
            <a:pPr algn="ctr">
              <a:lnSpc>
                <a:spcPts val="3500"/>
              </a:lnSpc>
            </a:pPr>
            <a:r>
              <a:rPr lang="en-US" sz="2500" b="true">
                <a:solidFill>
                  <a:srgbClr val="000000"/>
                </a:solidFill>
                <a:latin typeface="DejaVu Serif Bold"/>
                <a:ea typeface="DejaVu Serif Bold"/>
                <a:cs typeface="DejaVu Serif Bold"/>
                <a:sym typeface="DejaVu Serif Bold"/>
              </a:rPr>
              <a:t>Văn bản mẫu độ phân giải kém với các chữ viết bị thiếu nét.</a:t>
            </a:r>
          </a:p>
        </p:txBody>
      </p:sp>
      <p:sp>
        <p:nvSpPr>
          <p:cNvPr name="TextBox 17" id="17"/>
          <p:cNvSpPr txBox="true"/>
          <p:nvPr/>
        </p:nvSpPr>
        <p:spPr>
          <a:xfrm rot="0">
            <a:off x="8119755" y="2976524"/>
            <a:ext cx="4038505" cy="441323"/>
          </a:xfrm>
          <a:prstGeom prst="rect">
            <a:avLst/>
          </a:prstGeom>
        </p:spPr>
        <p:txBody>
          <a:bodyPr anchor="t" rtlCol="false" tIns="0" lIns="0" bIns="0" rIns="0">
            <a:spAutoFit/>
          </a:bodyPr>
          <a:lstStyle/>
          <a:p>
            <a:pPr algn="ctr">
              <a:lnSpc>
                <a:spcPts val="3500"/>
              </a:lnSpc>
            </a:pPr>
            <a:r>
              <a:rPr lang="en-US" sz="2500" b="true">
                <a:solidFill>
                  <a:srgbClr val="000000"/>
                </a:solidFill>
                <a:latin typeface="DejaVu Serif Bold"/>
                <a:ea typeface="DejaVu Serif Bold"/>
                <a:cs typeface="DejaVu Serif Bold"/>
                <a:sym typeface="DejaVu Serif Bold"/>
              </a:rPr>
              <a:t>Phần tử cấu trúc</a:t>
            </a:r>
          </a:p>
        </p:txBody>
      </p:sp>
      <p:sp>
        <p:nvSpPr>
          <p:cNvPr name="TextBox 18" id="18"/>
          <p:cNvSpPr txBox="true"/>
          <p:nvPr/>
        </p:nvSpPr>
        <p:spPr>
          <a:xfrm rot="0">
            <a:off x="13025035" y="2725698"/>
            <a:ext cx="4736931" cy="1317623"/>
          </a:xfrm>
          <a:prstGeom prst="rect">
            <a:avLst/>
          </a:prstGeom>
        </p:spPr>
        <p:txBody>
          <a:bodyPr anchor="t" rtlCol="false" tIns="0" lIns="0" bIns="0" rIns="0">
            <a:spAutoFit/>
          </a:bodyPr>
          <a:lstStyle/>
          <a:p>
            <a:pPr algn="ctr">
              <a:lnSpc>
                <a:spcPts val="3500"/>
              </a:lnSpc>
            </a:pPr>
            <a:r>
              <a:rPr lang="en-US" sz="2500" b="true">
                <a:solidFill>
                  <a:srgbClr val="000000"/>
                </a:solidFill>
                <a:latin typeface="DejaVu Serif Bold"/>
                <a:ea typeface="DejaVu Serif Bold"/>
                <a:cs typeface="DejaVu Serif Bold"/>
                <a:sym typeface="DejaVu Serif Bold"/>
              </a:rPr>
              <a:t>Phép giãn ảnh bởi phần tử cấu trúc. Các đoạn đứt nét đã được nối lại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819448" y="1559719"/>
          <a:ext cx="14649104" cy="7167562"/>
        </p:xfrm>
        <a:graphic>
          <a:graphicData uri="http://schemas.openxmlformats.org/drawingml/2006/table">
            <a:tbl>
              <a:tblPr/>
              <a:tblGrid>
                <a:gridCol w="7270366"/>
                <a:gridCol w="7378738"/>
              </a:tblGrid>
              <a:tr h="1025645">
                <a:tc>
                  <a:txBody>
                    <a:bodyPr anchor="t" rtlCol="false"/>
                    <a:lstStyle/>
                    <a:p>
                      <a:pPr algn="ctr">
                        <a:lnSpc>
                          <a:spcPts val="3359"/>
                        </a:lnSpc>
                        <a:defRPr/>
                      </a:pPr>
                      <a:r>
                        <a:rPr lang="en-US" sz="2400">
                          <a:solidFill>
                            <a:srgbClr val="000000"/>
                          </a:solidFill>
                          <a:latin typeface="Poppins"/>
                          <a:ea typeface="Poppins"/>
                          <a:cs typeface="Poppins"/>
                          <a:sym typeface="Poppins"/>
                        </a:rPr>
                        <a:t>Phép co (Erosion)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Phép dãn (Dilation)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45683">
                <a:tc>
                  <a:txBody>
                    <a:bodyPr anchor="t" rtlCol="false"/>
                    <a:lstStyle/>
                    <a:p>
                      <a:pPr algn="ctr">
                        <a:lnSpc>
                          <a:spcPts val="3359"/>
                        </a:lnSpc>
                        <a:defRPr/>
                      </a:pPr>
                      <a:endParaRPr lang="en-US" sz="1100"/>
                    </a:p>
                    <a:p>
                      <a:pPr algn="ctr">
                        <a:lnSpc>
                          <a:spcPts val="3359"/>
                        </a:lnSpc>
                      </a:pPr>
                      <a:r>
                        <a:rPr lang="en-US" sz="2400">
                          <a:solidFill>
                            <a:srgbClr val="000000"/>
                          </a:solidFill>
                          <a:latin typeface="Poppins"/>
                          <a:ea typeface="Poppins"/>
                          <a:cs typeface="Poppins"/>
                          <a:sym typeface="Poppins"/>
                        </a:rPr>
                        <a:t>Giảm kích thước của các đối tượng trong ảnh.</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endParaRPr lang="en-US" sz="1100"/>
                    </a:p>
                    <a:p>
                      <a:pPr algn="ctr">
                        <a:lnSpc>
                          <a:spcPts val="3359"/>
                        </a:lnSpc>
                      </a:pPr>
                      <a:r>
                        <a:rPr lang="en-US" sz="2400">
                          <a:solidFill>
                            <a:srgbClr val="000000"/>
                          </a:solidFill>
                          <a:latin typeface="Poppins"/>
                          <a:ea typeface="Poppins"/>
                          <a:cs typeface="Poppins"/>
                          <a:sym typeface="Poppins"/>
                        </a:rPr>
                        <a:t>Tăng kích thước của các đối tượng trong ảnh.</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5645">
                <a:tc>
                  <a:txBody>
                    <a:bodyPr anchor="t" rtlCol="false"/>
                    <a:lstStyle/>
                    <a:p>
                      <a:pPr algn="ctr">
                        <a:lnSpc>
                          <a:spcPts val="3359"/>
                        </a:lnSpc>
                        <a:defRPr/>
                      </a:pPr>
                      <a:r>
                        <a:rPr lang="en-US" sz="2400">
                          <a:solidFill>
                            <a:srgbClr val="000000"/>
                          </a:solidFill>
                          <a:latin typeface="Poppins"/>
                          <a:ea typeface="Poppins"/>
                          <a:cs typeface="Poppins"/>
                          <a:sym typeface="Poppins"/>
                        </a:rPr>
                        <a:t>Thu hẹp ranh giới của các đối tượng.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Mở rộng ranh giới của các đối tượng.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4906">
                <a:tc>
                  <a:txBody>
                    <a:bodyPr anchor="t" rtlCol="false"/>
                    <a:lstStyle/>
                    <a:p>
                      <a:pPr algn="ctr">
                        <a:lnSpc>
                          <a:spcPts val="3359"/>
                        </a:lnSpc>
                        <a:defRPr/>
                      </a:pPr>
                      <a:r>
                        <a:rPr lang="en-US" sz="2400">
                          <a:solidFill>
                            <a:srgbClr val="000000"/>
                          </a:solidFill>
                          <a:latin typeface="Poppins"/>
                          <a:ea typeface="Poppins"/>
                          <a:cs typeface="Poppins"/>
                          <a:sym typeface="Poppins"/>
                        </a:rPr>
                        <a:t>Các pixel bên trong vật thể bị ảnh hưởng nhiều hơn các pixel ở các cạnh.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Các pixel ở rìa của vật thể bị ảnh hưởng nhiều hơn các pixel ở bên trong.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45683">
                <a:tc>
                  <a:txBody>
                    <a:bodyPr anchor="t" rtlCol="false"/>
                    <a:lstStyle/>
                    <a:p>
                      <a:pPr algn="ctr">
                        <a:lnSpc>
                          <a:spcPts val="3359"/>
                        </a:lnSpc>
                        <a:defRPr/>
                      </a:pPr>
                      <a:r>
                        <a:rPr lang="en-US" sz="2400">
                          <a:solidFill>
                            <a:srgbClr val="000000"/>
                          </a:solidFill>
                          <a:latin typeface="Poppins"/>
                          <a:ea typeface="Poppins"/>
                          <a:cs typeface="Poppins"/>
                          <a:sym typeface="Poppins"/>
                        </a:rPr>
                        <a:t>Dùng để loại bỏ các vật thể nhỏ hoặc để tách các vật thể chồng lên nhau.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Được sử dụng để lấp đầy những khoảng trống nhỏ giữa các đối tượng hoặc để hợp nhất các đối tượng chồng chéo.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5013368" y="423198"/>
            <a:ext cx="8261264" cy="68770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So sánh Erosion và Dilation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41826" y="3609564"/>
            <a:ext cx="1127195" cy="1127195"/>
          </a:xfrm>
          <a:custGeom>
            <a:avLst/>
            <a:gdLst/>
            <a:ahLst/>
            <a:cxnLst/>
            <a:rect r="r" b="b" t="t" l="l"/>
            <a:pathLst>
              <a:path h="1127195" w="1127195">
                <a:moveTo>
                  <a:pt x="0" y="0"/>
                </a:moveTo>
                <a:lnTo>
                  <a:pt x="1127194" y="0"/>
                </a:lnTo>
                <a:lnTo>
                  <a:pt x="1127194" y="1127194"/>
                </a:lnTo>
                <a:lnTo>
                  <a:pt x="0" y="1127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83360" y="6048633"/>
            <a:ext cx="1364551" cy="1385331"/>
          </a:xfrm>
          <a:custGeom>
            <a:avLst/>
            <a:gdLst/>
            <a:ahLst/>
            <a:cxnLst/>
            <a:rect r="r" b="b" t="t" l="l"/>
            <a:pathLst>
              <a:path h="1385331" w="1364551">
                <a:moveTo>
                  <a:pt x="0" y="0"/>
                </a:moveTo>
                <a:lnTo>
                  <a:pt x="1364552" y="0"/>
                </a:lnTo>
                <a:lnTo>
                  <a:pt x="1364552" y="1385331"/>
                </a:lnTo>
                <a:lnTo>
                  <a:pt x="0" y="1385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88624" y="10016500"/>
            <a:ext cx="13310752" cy="734301"/>
            <a:chOff x="0" y="0"/>
            <a:chExt cx="7366854" cy="406400"/>
          </a:xfrm>
        </p:grpSpPr>
        <p:sp>
          <p:nvSpPr>
            <p:cNvPr name="Freeform 10" id="10"/>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1" id="11"/>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131384" y="10016500"/>
            <a:ext cx="10025232" cy="734301"/>
            <a:chOff x="0" y="0"/>
            <a:chExt cx="5548478" cy="406400"/>
          </a:xfrm>
        </p:grpSpPr>
        <p:sp>
          <p:nvSpPr>
            <p:cNvPr name="Freeform 13" id="13"/>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4" id="14"/>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526694" y="1532033"/>
            <a:ext cx="6490963" cy="2319127"/>
          </a:xfrm>
          <a:custGeom>
            <a:avLst/>
            <a:gdLst/>
            <a:ahLst/>
            <a:cxnLst/>
            <a:rect r="r" b="b" t="t" l="l"/>
            <a:pathLst>
              <a:path h="2319127" w="6490963">
                <a:moveTo>
                  <a:pt x="0" y="0"/>
                </a:moveTo>
                <a:lnTo>
                  <a:pt x="6490963" y="0"/>
                </a:lnTo>
                <a:lnTo>
                  <a:pt x="6490963" y="2319127"/>
                </a:lnTo>
                <a:lnTo>
                  <a:pt x="0" y="2319127"/>
                </a:lnTo>
                <a:lnTo>
                  <a:pt x="0" y="0"/>
                </a:lnTo>
                <a:close/>
              </a:path>
            </a:pathLst>
          </a:custGeom>
          <a:blipFill>
            <a:blip r:embed="rId8"/>
            <a:stretch>
              <a:fillRect l="-17556" t="-15651" r="-18140" b="-37464"/>
            </a:stretch>
          </a:blipFill>
        </p:spPr>
      </p:sp>
      <p:sp>
        <p:nvSpPr>
          <p:cNvPr name="Freeform 16" id="16"/>
          <p:cNvSpPr/>
          <p:nvPr/>
        </p:nvSpPr>
        <p:spPr>
          <a:xfrm flipH="false" flipV="false" rot="0">
            <a:off x="9526694" y="4047632"/>
            <a:ext cx="6490963" cy="2307380"/>
          </a:xfrm>
          <a:custGeom>
            <a:avLst/>
            <a:gdLst/>
            <a:ahLst/>
            <a:cxnLst/>
            <a:rect r="r" b="b" t="t" l="l"/>
            <a:pathLst>
              <a:path h="2307380" w="6490963">
                <a:moveTo>
                  <a:pt x="0" y="0"/>
                </a:moveTo>
                <a:lnTo>
                  <a:pt x="6490963" y="0"/>
                </a:lnTo>
                <a:lnTo>
                  <a:pt x="6490963" y="2307380"/>
                </a:lnTo>
                <a:lnTo>
                  <a:pt x="0" y="2307380"/>
                </a:lnTo>
                <a:lnTo>
                  <a:pt x="0" y="0"/>
                </a:lnTo>
                <a:close/>
              </a:path>
            </a:pathLst>
          </a:custGeom>
          <a:blipFill>
            <a:blip r:embed="rId9"/>
            <a:stretch>
              <a:fillRect l="-17535" t="-16192" r="-18197" b="-37496"/>
            </a:stretch>
          </a:blipFill>
        </p:spPr>
      </p:sp>
      <p:sp>
        <p:nvSpPr>
          <p:cNvPr name="Freeform 17" id="17"/>
          <p:cNvSpPr/>
          <p:nvPr/>
        </p:nvSpPr>
        <p:spPr>
          <a:xfrm flipH="false" flipV="false" rot="0">
            <a:off x="9526694" y="6551485"/>
            <a:ext cx="6490963" cy="2338028"/>
          </a:xfrm>
          <a:custGeom>
            <a:avLst/>
            <a:gdLst/>
            <a:ahLst/>
            <a:cxnLst/>
            <a:rect r="r" b="b" t="t" l="l"/>
            <a:pathLst>
              <a:path h="2338028" w="6490963">
                <a:moveTo>
                  <a:pt x="0" y="0"/>
                </a:moveTo>
                <a:lnTo>
                  <a:pt x="6490963" y="0"/>
                </a:lnTo>
                <a:lnTo>
                  <a:pt x="6490963" y="2338028"/>
                </a:lnTo>
                <a:lnTo>
                  <a:pt x="0" y="2338028"/>
                </a:lnTo>
                <a:lnTo>
                  <a:pt x="0" y="0"/>
                </a:lnTo>
                <a:close/>
              </a:path>
            </a:pathLst>
          </a:custGeom>
          <a:blipFill>
            <a:blip r:embed="rId10"/>
            <a:stretch>
              <a:fillRect l="-17919" t="-15879" r="-18466" b="-36770"/>
            </a:stretch>
          </a:blipFill>
        </p:spPr>
      </p:sp>
      <p:sp>
        <p:nvSpPr>
          <p:cNvPr name="TextBox 18" id="18"/>
          <p:cNvSpPr txBox="true"/>
          <p:nvPr/>
        </p:nvSpPr>
        <p:spPr>
          <a:xfrm rot="0">
            <a:off x="5013368" y="436154"/>
            <a:ext cx="8261264" cy="687672"/>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Phép mở - Openning</a:t>
            </a:r>
          </a:p>
        </p:txBody>
      </p:sp>
      <p:sp>
        <p:nvSpPr>
          <p:cNvPr name="TextBox 19" id="19"/>
          <p:cNvSpPr txBox="true"/>
          <p:nvPr/>
        </p:nvSpPr>
        <p:spPr>
          <a:xfrm rot="0">
            <a:off x="1028700" y="1804246"/>
            <a:ext cx="6937763" cy="1708026"/>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Poppins"/>
                <a:ea typeface="Poppins"/>
                <a:cs typeface="Poppins"/>
                <a:sym typeface="Poppins"/>
              </a:rPr>
              <a:t>Phép mở tập 𝐴 bởi phần tử cấu trúc 𝐵, ký hiệu là 𝐴°𝐵, và được định nghĩa như sau: </a:t>
            </a:r>
          </a:p>
          <a:p>
            <a:pPr algn="ctr">
              <a:lnSpc>
                <a:spcPts val="7621"/>
              </a:lnSpc>
            </a:pPr>
            <a:r>
              <a:rPr lang="en-US" sz="3699">
                <a:solidFill>
                  <a:srgbClr val="000000"/>
                </a:solidFill>
                <a:latin typeface="Poppins"/>
                <a:ea typeface="Poppins"/>
                <a:cs typeface="Poppins"/>
                <a:sym typeface="Poppins"/>
              </a:rPr>
              <a:t>𝐴°𝐵 = (𝐴⊖𝐵)⊕𝐵 </a:t>
            </a:r>
          </a:p>
        </p:txBody>
      </p:sp>
      <p:sp>
        <p:nvSpPr>
          <p:cNvPr name="TextBox 20" id="20"/>
          <p:cNvSpPr txBox="true"/>
          <p:nvPr/>
        </p:nvSpPr>
        <p:spPr>
          <a:xfrm rot="0">
            <a:off x="16362442" y="2491889"/>
            <a:ext cx="982762"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Ảnh gốc</a:t>
            </a:r>
          </a:p>
        </p:txBody>
      </p:sp>
      <p:sp>
        <p:nvSpPr>
          <p:cNvPr name="TextBox 21" id="21"/>
          <p:cNvSpPr txBox="true"/>
          <p:nvPr/>
        </p:nvSpPr>
        <p:spPr>
          <a:xfrm rot="0">
            <a:off x="16639233" y="5001615"/>
            <a:ext cx="849147"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Co ảnh</a:t>
            </a:r>
          </a:p>
        </p:txBody>
      </p:sp>
      <p:sp>
        <p:nvSpPr>
          <p:cNvPr name="TextBox 22" id="22"/>
          <p:cNvSpPr txBox="true"/>
          <p:nvPr/>
        </p:nvSpPr>
        <p:spPr>
          <a:xfrm rot="0">
            <a:off x="16188909" y="7313795"/>
            <a:ext cx="1749795" cy="6756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ea typeface="Poppins"/>
                <a:cs typeface="Poppins"/>
                <a:sym typeface="Poppins"/>
              </a:rPr>
              <a:t>Kết quả của phép mở ảnh</a:t>
            </a:r>
          </a:p>
        </p:txBody>
      </p:sp>
      <p:sp>
        <p:nvSpPr>
          <p:cNvPr name="TextBox 23" id="23"/>
          <p:cNvSpPr txBox="true"/>
          <p:nvPr/>
        </p:nvSpPr>
        <p:spPr>
          <a:xfrm rot="0">
            <a:off x="1028700" y="4179022"/>
            <a:ext cx="7771309" cy="4468818"/>
          </a:xfrm>
          <a:prstGeom prst="rect">
            <a:avLst/>
          </a:prstGeom>
        </p:spPr>
        <p:txBody>
          <a:bodyPr anchor="t" rtlCol="false" tIns="0" lIns="0" bIns="0" rIns="0">
            <a:spAutoFit/>
          </a:bodyPr>
          <a:lstStyle/>
          <a:p>
            <a:pPr algn="l">
              <a:lnSpc>
                <a:spcPts val="3556"/>
              </a:lnSpc>
              <a:spcBef>
                <a:spcPct val="0"/>
              </a:spcBef>
            </a:pPr>
            <a:r>
              <a:rPr lang="en-US" sz="2540">
                <a:solidFill>
                  <a:srgbClr val="000000"/>
                </a:solidFill>
                <a:latin typeface="Poppins"/>
                <a:ea typeface="Poppins"/>
                <a:cs typeface="Poppins"/>
                <a:sym typeface="Poppins"/>
              </a:rPr>
              <a:t>Mục Đích và Ứng Dụng</a:t>
            </a:r>
          </a:p>
          <a:p>
            <a:pPr algn="l" marL="548440" indent="-274220" lvl="1">
              <a:lnSpc>
                <a:spcPts val="3556"/>
              </a:lnSpc>
              <a:buFont typeface="Arial"/>
              <a:buChar char="•"/>
            </a:pPr>
            <a:r>
              <a:rPr lang="en-US" sz="2540">
                <a:solidFill>
                  <a:srgbClr val="000000"/>
                </a:solidFill>
                <a:latin typeface="Poppins"/>
                <a:ea typeface="Poppins"/>
                <a:cs typeface="Poppins"/>
                <a:sym typeface="Poppins"/>
              </a:rPr>
              <a:t>Giảm Nhiễu: Loại bỏ nhiễu nhỏ trong khi bảo toàn hình dạng của các đối tượng lớn hơn.</a:t>
            </a:r>
          </a:p>
          <a:p>
            <a:pPr algn="l" marL="548440" indent="-274220" lvl="1">
              <a:lnSpc>
                <a:spcPts val="3556"/>
              </a:lnSpc>
              <a:buFont typeface="Arial"/>
              <a:buChar char="•"/>
            </a:pPr>
            <a:r>
              <a:rPr lang="en-US" sz="2540">
                <a:solidFill>
                  <a:srgbClr val="000000"/>
                </a:solidFill>
                <a:latin typeface="Poppins"/>
                <a:ea typeface="Poppins"/>
                <a:cs typeface="Poppins"/>
                <a:sym typeface="Poppins"/>
              </a:rPr>
              <a:t>Tách Biệt Đối Tượng: Giúp tách các đối tượng kết nối yếu.</a:t>
            </a:r>
          </a:p>
          <a:p>
            <a:pPr algn="l" marL="548440" indent="-274220" lvl="1">
              <a:lnSpc>
                <a:spcPts val="3556"/>
              </a:lnSpc>
              <a:buFont typeface="Arial"/>
              <a:buChar char="•"/>
            </a:pPr>
            <a:r>
              <a:rPr lang="en-US" sz="2540">
                <a:solidFill>
                  <a:srgbClr val="000000"/>
                </a:solidFill>
                <a:latin typeface="Poppins"/>
                <a:ea typeface="Poppins"/>
                <a:cs typeface="Poppins"/>
                <a:sym typeface="Poppins"/>
              </a:rPr>
              <a:t>Làm Mịn Hình Dạng: Làm mịn biên đối tượng bằng cách loại bỏ các chi tiết mỏng.</a:t>
            </a:r>
          </a:p>
          <a:p>
            <a:pPr algn="l" marL="548440" indent="-274220" lvl="1">
              <a:lnSpc>
                <a:spcPts val="3556"/>
              </a:lnSpc>
              <a:buFont typeface="Arial"/>
              <a:buChar char="•"/>
            </a:pPr>
            <a:r>
              <a:rPr lang="en-US" sz="2540">
                <a:solidFill>
                  <a:srgbClr val="000000"/>
                </a:solidFill>
                <a:latin typeface="Poppins"/>
                <a:ea typeface="Poppins"/>
                <a:cs typeface="Poppins"/>
                <a:sym typeface="Poppins"/>
              </a:rPr>
              <a:t>Tiền Xử Lý Cho Trích Xuất Đặc Trưng: Dùng để cải thiện chất lượng ảnh trước khi xử lý tiếp theo như phân đoạn hoặc nhận diện biên.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41826" y="3609564"/>
            <a:ext cx="1127195" cy="1127195"/>
          </a:xfrm>
          <a:custGeom>
            <a:avLst/>
            <a:gdLst/>
            <a:ahLst/>
            <a:cxnLst/>
            <a:rect r="r" b="b" t="t" l="l"/>
            <a:pathLst>
              <a:path h="1127195" w="1127195">
                <a:moveTo>
                  <a:pt x="0" y="0"/>
                </a:moveTo>
                <a:lnTo>
                  <a:pt x="1127194" y="0"/>
                </a:lnTo>
                <a:lnTo>
                  <a:pt x="1127194" y="1127194"/>
                </a:lnTo>
                <a:lnTo>
                  <a:pt x="0" y="1127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83360" y="6048633"/>
            <a:ext cx="1364551" cy="1385331"/>
          </a:xfrm>
          <a:custGeom>
            <a:avLst/>
            <a:gdLst/>
            <a:ahLst/>
            <a:cxnLst/>
            <a:rect r="r" b="b" t="t" l="l"/>
            <a:pathLst>
              <a:path h="1385331" w="1364551">
                <a:moveTo>
                  <a:pt x="0" y="0"/>
                </a:moveTo>
                <a:lnTo>
                  <a:pt x="1364552" y="0"/>
                </a:lnTo>
                <a:lnTo>
                  <a:pt x="1364552" y="1385331"/>
                </a:lnTo>
                <a:lnTo>
                  <a:pt x="0" y="1385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88624" y="10016500"/>
            <a:ext cx="13310752" cy="734301"/>
            <a:chOff x="0" y="0"/>
            <a:chExt cx="7366854" cy="406400"/>
          </a:xfrm>
        </p:grpSpPr>
        <p:sp>
          <p:nvSpPr>
            <p:cNvPr name="Freeform 10" id="10"/>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1" id="11"/>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131384" y="10016500"/>
            <a:ext cx="10025232" cy="734301"/>
            <a:chOff x="0" y="0"/>
            <a:chExt cx="5548478" cy="406400"/>
          </a:xfrm>
        </p:grpSpPr>
        <p:sp>
          <p:nvSpPr>
            <p:cNvPr name="Freeform 13" id="13"/>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4" id="14"/>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25159" y="2994812"/>
            <a:ext cx="9858192" cy="5545233"/>
          </a:xfrm>
          <a:custGeom>
            <a:avLst/>
            <a:gdLst/>
            <a:ahLst/>
            <a:cxnLst/>
            <a:rect r="r" b="b" t="t" l="l"/>
            <a:pathLst>
              <a:path h="5545233" w="9858192">
                <a:moveTo>
                  <a:pt x="0" y="0"/>
                </a:moveTo>
                <a:lnTo>
                  <a:pt x="9858192" y="0"/>
                </a:lnTo>
                <a:lnTo>
                  <a:pt x="9858192" y="5545233"/>
                </a:lnTo>
                <a:lnTo>
                  <a:pt x="0" y="5545233"/>
                </a:lnTo>
                <a:lnTo>
                  <a:pt x="0" y="0"/>
                </a:lnTo>
                <a:close/>
              </a:path>
            </a:pathLst>
          </a:custGeom>
          <a:blipFill>
            <a:blip r:embed="rId8"/>
            <a:stretch>
              <a:fillRect l="0" t="0" r="0" b="0"/>
            </a:stretch>
          </a:blipFill>
        </p:spPr>
      </p:sp>
      <p:sp>
        <p:nvSpPr>
          <p:cNvPr name="Freeform 16" id="16"/>
          <p:cNvSpPr/>
          <p:nvPr/>
        </p:nvSpPr>
        <p:spPr>
          <a:xfrm flipH="false" flipV="false" rot="0">
            <a:off x="11236135" y="2578893"/>
            <a:ext cx="3246509" cy="3188536"/>
          </a:xfrm>
          <a:custGeom>
            <a:avLst/>
            <a:gdLst/>
            <a:ahLst/>
            <a:cxnLst/>
            <a:rect r="r" b="b" t="t" l="l"/>
            <a:pathLst>
              <a:path h="3188536" w="3246509">
                <a:moveTo>
                  <a:pt x="0" y="0"/>
                </a:moveTo>
                <a:lnTo>
                  <a:pt x="3246508" y="0"/>
                </a:lnTo>
                <a:lnTo>
                  <a:pt x="3246508" y="3188536"/>
                </a:lnTo>
                <a:lnTo>
                  <a:pt x="0" y="3188536"/>
                </a:lnTo>
                <a:lnTo>
                  <a:pt x="0" y="0"/>
                </a:lnTo>
                <a:close/>
              </a:path>
            </a:pathLst>
          </a:custGeom>
          <a:blipFill>
            <a:blip r:embed="rId9"/>
            <a:stretch>
              <a:fillRect l="0" t="0" r="0" b="0"/>
            </a:stretch>
          </a:blipFill>
        </p:spPr>
      </p:sp>
      <p:sp>
        <p:nvSpPr>
          <p:cNvPr name="Freeform 17" id="17"/>
          <p:cNvSpPr/>
          <p:nvPr/>
        </p:nvSpPr>
        <p:spPr>
          <a:xfrm flipH="false" flipV="false" rot="0">
            <a:off x="13977258" y="5822247"/>
            <a:ext cx="3282042" cy="3223434"/>
          </a:xfrm>
          <a:custGeom>
            <a:avLst/>
            <a:gdLst/>
            <a:ahLst/>
            <a:cxnLst/>
            <a:rect r="r" b="b" t="t" l="l"/>
            <a:pathLst>
              <a:path h="3223434" w="3282042">
                <a:moveTo>
                  <a:pt x="0" y="0"/>
                </a:moveTo>
                <a:lnTo>
                  <a:pt x="3282042" y="0"/>
                </a:lnTo>
                <a:lnTo>
                  <a:pt x="3282042" y="3223434"/>
                </a:lnTo>
                <a:lnTo>
                  <a:pt x="0" y="3223434"/>
                </a:lnTo>
                <a:lnTo>
                  <a:pt x="0" y="0"/>
                </a:lnTo>
                <a:close/>
              </a:path>
            </a:pathLst>
          </a:custGeom>
          <a:blipFill>
            <a:blip r:embed="rId10"/>
            <a:stretch>
              <a:fillRect l="0" t="0" r="0" b="0"/>
            </a:stretch>
          </a:blipFill>
        </p:spPr>
      </p:sp>
      <p:sp>
        <p:nvSpPr>
          <p:cNvPr name="TextBox 18" id="18"/>
          <p:cNvSpPr txBox="true"/>
          <p:nvPr/>
        </p:nvSpPr>
        <p:spPr>
          <a:xfrm rot="0">
            <a:off x="5013368" y="436154"/>
            <a:ext cx="8261264" cy="687672"/>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Phép mở - Openning</a:t>
            </a:r>
          </a:p>
        </p:txBody>
      </p:sp>
      <p:sp>
        <p:nvSpPr>
          <p:cNvPr name="TextBox 19" id="19"/>
          <p:cNvSpPr txBox="true"/>
          <p:nvPr/>
        </p:nvSpPr>
        <p:spPr>
          <a:xfrm rot="0">
            <a:off x="725159" y="1747509"/>
            <a:ext cx="4430283" cy="67748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Poppins"/>
                <a:ea typeface="Poppins"/>
                <a:cs typeface="Poppins"/>
                <a:sym typeface="Poppins"/>
              </a:rPr>
              <a:t>Quy trình thực hiện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41826" y="3609564"/>
            <a:ext cx="1127195" cy="1127195"/>
          </a:xfrm>
          <a:custGeom>
            <a:avLst/>
            <a:gdLst/>
            <a:ahLst/>
            <a:cxnLst/>
            <a:rect r="r" b="b" t="t" l="l"/>
            <a:pathLst>
              <a:path h="1127195" w="1127195">
                <a:moveTo>
                  <a:pt x="0" y="0"/>
                </a:moveTo>
                <a:lnTo>
                  <a:pt x="1127194" y="0"/>
                </a:lnTo>
                <a:lnTo>
                  <a:pt x="1127194" y="1127194"/>
                </a:lnTo>
                <a:lnTo>
                  <a:pt x="0" y="1127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40872" y="7138174"/>
            <a:ext cx="1364551" cy="1385331"/>
          </a:xfrm>
          <a:custGeom>
            <a:avLst/>
            <a:gdLst/>
            <a:ahLst/>
            <a:cxnLst/>
            <a:rect r="r" b="b" t="t" l="l"/>
            <a:pathLst>
              <a:path h="1385331" w="1364551">
                <a:moveTo>
                  <a:pt x="0" y="0"/>
                </a:moveTo>
                <a:lnTo>
                  <a:pt x="1364551" y="0"/>
                </a:lnTo>
                <a:lnTo>
                  <a:pt x="1364551" y="1385331"/>
                </a:lnTo>
                <a:lnTo>
                  <a:pt x="0" y="1385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342907" y="10016500"/>
            <a:ext cx="20973813" cy="734301"/>
            <a:chOff x="0" y="0"/>
            <a:chExt cx="11607985" cy="406400"/>
          </a:xfrm>
        </p:grpSpPr>
        <p:sp>
          <p:nvSpPr>
            <p:cNvPr name="Freeform 7" id="7"/>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8" id="8"/>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88624" y="10016500"/>
            <a:ext cx="13310752" cy="734301"/>
            <a:chOff x="0" y="0"/>
            <a:chExt cx="7366854" cy="406400"/>
          </a:xfrm>
        </p:grpSpPr>
        <p:sp>
          <p:nvSpPr>
            <p:cNvPr name="Freeform 10" id="10"/>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11" id="11"/>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131384" y="10016500"/>
            <a:ext cx="10025232" cy="734301"/>
            <a:chOff x="0" y="0"/>
            <a:chExt cx="5548478" cy="406400"/>
          </a:xfrm>
        </p:grpSpPr>
        <p:sp>
          <p:nvSpPr>
            <p:cNvPr name="Freeform 13" id="13"/>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4" id="14"/>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6699507" y="4596318"/>
            <a:ext cx="11301259" cy="3927187"/>
          </a:xfrm>
          <a:custGeom>
            <a:avLst/>
            <a:gdLst/>
            <a:ahLst/>
            <a:cxnLst/>
            <a:rect r="r" b="b" t="t" l="l"/>
            <a:pathLst>
              <a:path h="3927187" w="11301259">
                <a:moveTo>
                  <a:pt x="0" y="0"/>
                </a:moveTo>
                <a:lnTo>
                  <a:pt x="11301259" y="0"/>
                </a:lnTo>
                <a:lnTo>
                  <a:pt x="11301259" y="3927187"/>
                </a:lnTo>
                <a:lnTo>
                  <a:pt x="0" y="3927187"/>
                </a:lnTo>
                <a:lnTo>
                  <a:pt x="0" y="0"/>
                </a:lnTo>
                <a:close/>
              </a:path>
            </a:pathLst>
          </a:custGeom>
          <a:blipFill>
            <a:blip r:embed="rId8"/>
            <a:stretch>
              <a:fillRect l="0" t="0" r="0" b="0"/>
            </a:stretch>
          </a:blipFill>
        </p:spPr>
      </p:sp>
      <p:sp>
        <p:nvSpPr>
          <p:cNvPr name="TextBox 16" id="16"/>
          <p:cNvSpPr txBox="true"/>
          <p:nvPr/>
        </p:nvSpPr>
        <p:spPr>
          <a:xfrm rot="0">
            <a:off x="5013368" y="423198"/>
            <a:ext cx="8261264" cy="68770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Phép đóng - Closing</a:t>
            </a:r>
          </a:p>
        </p:txBody>
      </p:sp>
      <p:sp>
        <p:nvSpPr>
          <p:cNvPr name="TextBox 17" id="17"/>
          <p:cNvSpPr txBox="true"/>
          <p:nvPr/>
        </p:nvSpPr>
        <p:spPr>
          <a:xfrm rot="0">
            <a:off x="481740" y="1225312"/>
            <a:ext cx="17324521" cy="2101215"/>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Poppins"/>
                <a:ea typeface="Poppins"/>
                <a:cs typeface="Poppins"/>
                <a:sym typeface="Poppins"/>
              </a:rPr>
              <a:t>  </a:t>
            </a:r>
            <a:r>
              <a:rPr lang="en-US" sz="2399">
                <a:solidFill>
                  <a:srgbClr val="000000"/>
                </a:solidFill>
                <a:latin typeface="Poppins"/>
                <a:ea typeface="Poppins"/>
                <a:cs typeface="Poppins"/>
                <a:sym typeface="Poppins"/>
              </a:rPr>
              <a:t>Phép mở tập 𝐴 bởi phần tử cấu trúc 𝐵, ký hiệu là 𝐴°𝐵, và được định nghĩa như sau:</a:t>
            </a:r>
          </a:p>
          <a:p>
            <a:pPr algn="l">
              <a:lnSpc>
                <a:spcPts val="3359"/>
              </a:lnSpc>
              <a:spcBef>
                <a:spcPct val="0"/>
              </a:spcBef>
            </a:pPr>
            <a:r>
              <a:rPr lang="en-US" sz="2399">
                <a:solidFill>
                  <a:srgbClr val="000000"/>
                </a:solidFill>
                <a:latin typeface="Poppins"/>
                <a:ea typeface="Poppins"/>
                <a:cs typeface="Poppins"/>
                <a:sym typeface="Poppins"/>
              </a:rPr>
              <a:t>                                                              𝐴 ⋅ 𝐵 = (𝐴 ⊕ 𝐵) ⊝ 𝐵 </a:t>
            </a:r>
          </a:p>
          <a:p>
            <a:pPr algn="l">
              <a:lnSpc>
                <a:spcPts val="3359"/>
              </a:lnSpc>
              <a:spcBef>
                <a:spcPct val="0"/>
              </a:spcBef>
            </a:pPr>
            <a:r>
              <a:rPr lang="en-US" sz="2399">
                <a:solidFill>
                  <a:srgbClr val="000000"/>
                </a:solidFill>
                <a:latin typeface="Poppins"/>
                <a:ea typeface="Poppins"/>
                <a:cs typeface="Poppins"/>
                <a:sym typeface="Poppins"/>
              </a:rPr>
              <a:t>  Nói cách khác, phép đóng 𝐴 bởi 𝐵 đơn giản là giãn 𝐴 bởi 𝐵 được theo sau bởi phép co bởi cùng phần tử cấu trúc 𝐵</a:t>
            </a:r>
          </a:p>
          <a:p>
            <a:pPr algn="l">
              <a:lnSpc>
                <a:spcPts val="3359"/>
              </a:lnSpc>
              <a:spcBef>
                <a:spcPct val="0"/>
              </a:spcBef>
            </a:pPr>
            <a:r>
              <a:rPr lang="en-US" sz="2399">
                <a:solidFill>
                  <a:srgbClr val="000000"/>
                </a:solidFill>
                <a:latin typeface="Poppins"/>
                <a:ea typeface="Poppins"/>
                <a:cs typeface="Poppins"/>
                <a:sym typeface="Poppins"/>
              </a:rPr>
              <a:t>  Phép toán đóng (Closing) được dùng trong ứng dụng làm trơn đường bao các đối tượng, lấp đầy các khoảng trống biên và loại bỏ những hố nhỏ</a:t>
            </a:r>
          </a:p>
        </p:txBody>
      </p:sp>
      <p:sp>
        <p:nvSpPr>
          <p:cNvPr name="TextBox 18" id="18"/>
          <p:cNvSpPr txBox="true"/>
          <p:nvPr/>
        </p:nvSpPr>
        <p:spPr>
          <a:xfrm rot="0">
            <a:off x="481740" y="3492068"/>
            <a:ext cx="5672588" cy="6292215"/>
          </a:xfrm>
          <a:prstGeom prst="rect">
            <a:avLst/>
          </a:prstGeom>
        </p:spPr>
        <p:txBody>
          <a:bodyPr anchor="t" rtlCol="false" tIns="0" lIns="0" bIns="0" rIns="0">
            <a:spAutoFit/>
          </a:bodyPr>
          <a:lstStyle/>
          <a:p>
            <a:pPr algn="l">
              <a:lnSpc>
                <a:spcPts val="3359"/>
              </a:lnSpc>
            </a:pPr>
            <a:r>
              <a:rPr lang="en-US" sz="2399">
                <a:solidFill>
                  <a:srgbClr val="000000"/>
                </a:solidFill>
                <a:latin typeface="Poppins"/>
                <a:ea typeface="Poppins"/>
                <a:cs typeface="Poppins"/>
                <a:sym typeface="Poppins"/>
              </a:rPr>
              <a:t>Ứng dụng</a:t>
            </a:r>
          </a:p>
          <a:p>
            <a:pPr algn="l">
              <a:lnSpc>
                <a:spcPts val="3359"/>
              </a:lnSpc>
              <a:spcBef>
                <a:spcPct val="0"/>
              </a:spcBef>
            </a:pPr>
            <a:r>
              <a:rPr lang="en-US" sz="2399">
                <a:solidFill>
                  <a:srgbClr val="000000"/>
                </a:solidFill>
                <a:latin typeface="Poppins"/>
                <a:ea typeface="Poppins"/>
                <a:cs typeface="Poppins"/>
                <a:sym typeface="Poppins"/>
              </a:rPr>
              <a:t>Xử lý nhiễu</a:t>
            </a:r>
            <a:r>
              <a:rPr lang="en-US" sz="2399">
                <a:solidFill>
                  <a:srgbClr val="000000"/>
                </a:solidFill>
                <a:latin typeface="Poppins"/>
                <a:ea typeface="Poppins"/>
                <a:cs typeface="Poppins"/>
                <a:sym typeface="Poppins"/>
              </a:rPr>
              <a:t>:</a:t>
            </a:r>
          </a:p>
          <a:p>
            <a:pPr algn="l" marL="518157" indent="-259078" lvl="1">
              <a:lnSpc>
                <a:spcPts val="3359"/>
              </a:lnSpc>
              <a:spcBef>
                <a:spcPct val="0"/>
              </a:spcBef>
              <a:buFont typeface="Arial"/>
              <a:buChar char="•"/>
            </a:pPr>
            <a:r>
              <a:rPr lang="en-US" sz="2399">
                <a:solidFill>
                  <a:srgbClr val="000000"/>
                </a:solidFill>
                <a:latin typeface="Poppins"/>
                <a:ea typeface="Poppins"/>
                <a:cs typeface="Poppins"/>
                <a:sym typeface="Poppins"/>
              </a:rPr>
              <a:t>Loại bỏ nhiễu đen nhỏ bên trong đối tượng (do lấp đầy các lỗ nhỏ).</a:t>
            </a:r>
          </a:p>
          <a:p>
            <a:pPr algn="l" marL="518157" indent="-259078" lvl="1">
              <a:lnSpc>
                <a:spcPts val="3359"/>
              </a:lnSpc>
              <a:spcBef>
                <a:spcPct val="0"/>
              </a:spcBef>
              <a:buFont typeface="Arial"/>
              <a:buChar char="•"/>
            </a:pPr>
            <a:r>
              <a:rPr lang="en-US" sz="2399">
                <a:solidFill>
                  <a:srgbClr val="000000"/>
                </a:solidFill>
                <a:latin typeface="Poppins"/>
                <a:ea typeface="Poppins"/>
                <a:cs typeface="Poppins"/>
                <a:sym typeface="Poppins"/>
              </a:rPr>
              <a:t>Làm mịn cạnh đối tượng.</a:t>
            </a:r>
          </a:p>
          <a:p>
            <a:pPr algn="l">
              <a:lnSpc>
                <a:spcPts val="3359"/>
              </a:lnSpc>
              <a:spcBef>
                <a:spcPct val="0"/>
              </a:spcBef>
            </a:pPr>
            <a:r>
              <a:rPr lang="en-US" sz="2399">
                <a:solidFill>
                  <a:srgbClr val="000000"/>
                </a:solidFill>
                <a:latin typeface="Poppins"/>
                <a:ea typeface="Poppins"/>
                <a:cs typeface="Poppins"/>
                <a:sym typeface="Poppins"/>
              </a:rPr>
              <a:t>Xử lý văn bản</a:t>
            </a:r>
          </a:p>
          <a:p>
            <a:pPr algn="l" marL="518157" indent="-259078" lvl="1">
              <a:lnSpc>
                <a:spcPts val="3359"/>
              </a:lnSpc>
              <a:spcBef>
                <a:spcPct val="0"/>
              </a:spcBef>
              <a:buFont typeface="Arial"/>
              <a:buChar char="•"/>
            </a:pPr>
            <a:r>
              <a:rPr lang="en-US" sz="2399">
                <a:solidFill>
                  <a:srgbClr val="000000"/>
                </a:solidFill>
                <a:latin typeface="Poppins"/>
                <a:ea typeface="Poppins"/>
                <a:cs typeface="Poppins"/>
                <a:sym typeface="Poppins"/>
              </a:rPr>
              <a:t>Nối các ký tự hoặc nét chữ bị đứt đoạn.</a:t>
            </a:r>
          </a:p>
          <a:p>
            <a:pPr algn="l" marL="518157" indent="-259078" lvl="1">
              <a:lnSpc>
                <a:spcPts val="3359"/>
              </a:lnSpc>
              <a:spcBef>
                <a:spcPct val="0"/>
              </a:spcBef>
              <a:buFont typeface="Arial"/>
              <a:buChar char="•"/>
            </a:pPr>
            <a:r>
              <a:rPr lang="en-US" sz="2399">
                <a:solidFill>
                  <a:srgbClr val="000000"/>
                </a:solidFill>
                <a:latin typeface="Poppins"/>
                <a:ea typeface="Poppins"/>
                <a:cs typeface="Poppins"/>
                <a:sym typeface="Poppins"/>
              </a:rPr>
              <a:t>Lấp đầy các khoảng trống trong văn bản quét từ tài liệu.</a:t>
            </a:r>
          </a:p>
          <a:p>
            <a:pPr algn="l">
              <a:lnSpc>
                <a:spcPts val="3359"/>
              </a:lnSpc>
              <a:spcBef>
                <a:spcPct val="0"/>
              </a:spcBef>
            </a:pPr>
            <a:r>
              <a:rPr lang="en-US" sz="2399">
                <a:solidFill>
                  <a:srgbClr val="000000"/>
                </a:solidFill>
                <a:latin typeface="Poppins"/>
                <a:ea typeface="Poppins"/>
                <a:cs typeface="Poppins"/>
                <a:sym typeface="Poppins"/>
              </a:rPr>
              <a:t>Nhận dạng vật thể</a:t>
            </a:r>
          </a:p>
          <a:p>
            <a:pPr algn="l" marL="518157" indent="-259078" lvl="1">
              <a:lnSpc>
                <a:spcPts val="3359"/>
              </a:lnSpc>
              <a:spcBef>
                <a:spcPct val="0"/>
              </a:spcBef>
              <a:buFont typeface="Arial"/>
              <a:buChar char="•"/>
            </a:pPr>
            <a:r>
              <a:rPr lang="en-US" sz="2399">
                <a:solidFill>
                  <a:srgbClr val="000000"/>
                </a:solidFill>
                <a:latin typeface="Poppins"/>
                <a:ea typeface="Poppins"/>
                <a:cs typeface="Poppins"/>
                <a:sym typeface="Poppins"/>
              </a:rPr>
              <a:t>Tạo đường viền liên tục của một đối tượng.</a:t>
            </a:r>
          </a:p>
          <a:p>
            <a:pPr algn="l" marL="518157" indent="-259078" lvl="1">
              <a:lnSpc>
                <a:spcPts val="3359"/>
              </a:lnSpc>
              <a:buFont typeface="Arial"/>
              <a:buChar char="•"/>
            </a:pPr>
            <a:r>
              <a:rPr lang="en-US" sz="2399">
                <a:solidFill>
                  <a:srgbClr val="000000"/>
                </a:solidFill>
                <a:latin typeface="Poppins"/>
                <a:ea typeface="Poppins"/>
                <a:cs typeface="Poppins"/>
                <a:sym typeface="Poppins"/>
              </a:rPr>
              <a:t>Chuẩn bị ảnh để nhận dạng hình dạng dễ dàng hơn.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407590"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819448" y="3301628"/>
          <a:ext cx="14649104" cy="4512469"/>
        </p:xfrm>
        <a:graphic>
          <a:graphicData uri="http://schemas.openxmlformats.org/drawingml/2006/table">
            <a:tbl>
              <a:tblPr/>
              <a:tblGrid>
                <a:gridCol w="2963920"/>
                <a:gridCol w="5799369"/>
                <a:gridCol w="5885814"/>
              </a:tblGrid>
              <a:tr h="1028066">
                <a:tc>
                  <a:txBody>
                    <a:bodyPr anchor="t" rtlCol="false"/>
                    <a:lstStyle/>
                    <a:p>
                      <a:pPr algn="ctr">
                        <a:lnSpc>
                          <a:spcPts val="3359"/>
                        </a:lnSpc>
                        <a:defRPr/>
                      </a:pPr>
                      <a:r>
                        <a:rPr lang="en-US" sz="2400">
                          <a:solidFill>
                            <a:srgbClr val="000000"/>
                          </a:solidFill>
                          <a:latin typeface="Poppins"/>
                          <a:ea typeface="Poppins"/>
                          <a:cs typeface="Poppins"/>
                          <a:sym typeface="Poppins"/>
                        </a:rPr>
                        <a:t>Tiêu chí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Phép mở ảnh (Opening)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Phép đóng ảnh (Closing)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066">
                <a:tc>
                  <a:txBody>
                    <a:bodyPr anchor="t" rtlCol="false"/>
                    <a:lstStyle/>
                    <a:p>
                      <a:pPr algn="ctr">
                        <a:lnSpc>
                          <a:spcPts val="3359"/>
                        </a:lnSpc>
                        <a:defRPr/>
                      </a:pPr>
                      <a:r>
                        <a:rPr lang="en-US" sz="2400">
                          <a:solidFill>
                            <a:srgbClr val="000000"/>
                          </a:solidFill>
                          <a:latin typeface="Poppins"/>
                          <a:ea typeface="Poppins"/>
                          <a:cs typeface="Poppins"/>
                          <a:sym typeface="Poppins"/>
                        </a:rPr>
                        <a:t>Thứ tự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Co ảnh → Giãn ảnh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Giãn ảnh → Co ảnh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8269">
                <a:tc>
                  <a:txBody>
                    <a:bodyPr anchor="t" rtlCol="false"/>
                    <a:lstStyle/>
                    <a:p>
                      <a:pPr algn="ctr">
                        <a:lnSpc>
                          <a:spcPts val="3359"/>
                        </a:lnSpc>
                        <a:defRPr/>
                      </a:pPr>
                      <a:r>
                        <a:rPr lang="en-US" sz="2400">
                          <a:solidFill>
                            <a:srgbClr val="000000"/>
                          </a:solidFill>
                          <a:latin typeface="Poppins"/>
                          <a:ea typeface="Poppins"/>
                          <a:cs typeface="Poppins"/>
                          <a:sym typeface="Poppins"/>
                        </a:rPr>
                        <a:t>Tác dụng chính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Loại bỏ nhiễu sáng nhỏ, làm mịn cạnh ngoài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Lấp đầy lỗ nhỏ, làm mịn cạnh trong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066">
                <a:tc>
                  <a:txBody>
                    <a:bodyPr anchor="t" rtlCol="false"/>
                    <a:lstStyle/>
                    <a:p>
                      <a:pPr algn="ctr">
                        <a:lnSpc>
                          <a:spcPts val="3359"/>
                        </a:lnSpc>
                        <a:defRPr/>
                      </a:pPr>
                      <a:r>
                        <a:rPr lang="en-US" sz="2400">
                          <a:solidFill>
                            <a:srgbClr val="000000"/>
                          </a:solidFill>
                          <a:latin typeface="Poppins"/>
                          <a:ea typeface="Poppins"/>
                          <a:cs typeface="Poppins"/>
                          <a:sym typeface="Poppins"/>
                        </a:rPr>
                        <a:t>Ứng dụng chính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Loại bỏ chi tiết nhỏ sáng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ea typeface="Poppins"/>
                          <a:cs typeface="Poppins"/>
                          <a:sym typeface="Poppins"/>
                        </a:rPr>
                        <a:t>Loại bỏ chi tiết nhỏ tối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5013368" y="423198"/>
            <a:ext cx="8261264" cy="68770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So sánh Closing và Opening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21612">
            <a:off x="3638115"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53601" y="5"/>
            <a:ext cx="8713725" cy="10289235"/>
            <a:chOff x="0" y="0"/>
            <a:chExt cx="21042033" cy="24846598"/>
          </a:xfrm>
        </p:grpSpPr>
        <p:sp>
          <p:nvSpPr>
            <p:cNvPr name="Freeform 4" id="4"/>
            <p:cNvSpPr/>
            <p:nvPr/>
          </p:nvSpPr>
          <p:spPr>
            <a:xfrm flipH="false" flipV="false" rot="0">
              <a:off x="-658495" y="0"/>
              <a:ext cx="21700490" cy="24846662"/>
            </a:xfrm>
            <a:custGeom>
              <a:avLst/>
              <a:gdLst/>
              <a:ahLst/>
              <a:cxnLst/>
              <a:rect r="r" b="b" t="t" l="l"/>
              <a:pathLst>
                <a:path h="24846662" w="21700490">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50132" t="0" r="-26989" b="0"/>
              </a:stretch>
            </a:blipFill>
          </p:spPr>
        </p:sp>
      </p:grpSp>
      <p:sp>
        <p:nvSpPr>
          <p:cNvPr name="Freeform 5" id="5"/>
          <p:cNvSpPr/>
          <p:nvPr/>
        </p:nvSpPr>
        <p:spPr>
          <a:xfrm flipH="true" flipV="false" rot="-2967198">
            <a:off x="12833343" y="6024265"/>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165433" y="946396"/>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9651318" y="2226096"/>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0476408" y="681913"/>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1034729" y="1028700"/>
            <a:ext cx="943289" cy="944469"/>
          </a:xfrm>
          <a:custGeom>
            <a:avLst/>
            <a:gdLst/>
            <a:ahLst/>
            <a:cxnLst/>
            <a:rect r="r" b="b" t="t" l="l"/>
            <a:pathLst>
              <a:path h="944469" w="943289">
                <a:moveTo>
                  <a:pt x="0" y="0"/>
                </a:moveTo>
                <a:lnTo>
                  <a:pt x="943289" y="0"/>
                </a:lnTo>
                <a:lnTo>
                  <a:pt x="943289" y="944469"/>
                </a:lnTo>
                <a:lnTo>
                  <a:pt x="0" y="9444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034729" y="8315011"/>
            <a:ext cx="943289" cy="943289"/>
          </a:xfrm>
          <a:custGeom>
            <a:avLst/>
            <a:gdLst/>
            <a:ahLst/>
            <a:cxnLst/>
            <a:rect r="r" b="b" t="t" l="l"/>
            <a:pathLst>
              <a:path h="943289" w="943289">
                <a:moveTo>
                  <a:pt x="0" y="0"/>
                </a:moveTo>
                <a:lnTo>
                  <a:pt x="943289" y="0"/>
                </a:lnTo>
                <a:lnTo>
                  <a:pt x="943289" y="943289"/>
                </a:lnTo>
                <a:lnTo>
                  <a:pt x="0" y="9432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2134435" y="8676882"/>
            <a:ext cx="3981019" cy="428100"/>
          </a:xfrm>
          <a:prstGeom prst="rect">
            <a:avLst/>
          </a:prstGeom>
        </p:spPr>
        <p:txBody>
          <a:bodyPr anchor="t" rtlCol="false" tIns="0" lIns="0" bIns="0" rIns="0">
            <a:spAutoFit/>
          </a:bodyPr>
          <a:lstStyle/>
          <a:p>
            <a:pPr algn="l">
              <a:lnSpc>
                <a:spcPts val="3195"/>
              </a:lnSpc>
            </a:pPr>
            <a:r>
              <a:rPr lang="en-US" sz="2803" b="true">
                <a:solidFill>
                  <a:srgbClr val="000000"/>
                </a:solidFill>
                <a:latin typeface="Poppins Bold"/>
                <a:ea typeface="Poppins Bold"/>
                <a:cs typeface="Poppins Bold"/>
                <a:sym typeface="Poppins Bold"/>
              </a:rPr>
              <a:t>reallygreatsite.com</a:t>
            </a:r>
          </a:p>
        </p:txBody>
      </p:sp>
      <p:sp>
        <p:nvSpPr>
          <p:cNvPr name="TextBox 18" id="18"/>
          <p:cNvSpPr txBox="true"/>
          <p:nvPr/>
        </p:nvSpPr>
        <p:spPr>
          <a:xfrm rot="0">
            <a:off x="2134435" y="8468330"/>
            <a:ext cx="3451663" cy="244916"/>
          </a:xfrm>
          <a:prstGeom prst="rect">
            <a:avLst/>
          </a:prstGeom>
        </p:spPr>
        <p:txBody>
          <a:bodyPr anchor="t" rtlCol="false" tIns="0" lIns="0" bIns="0" rIns="0">
            <a:spAutoFit/>
          </a:bodyPr>
          <a:lstStyle/>
          <a:p>
            <a:pPr algn="l">
              <a:lnSpc>
                <a:spcPts val="1855"/>
              </a:lnSpc>
            </a:pPr>
            <a:r>
              <a:rPr lang="en-US" sz="1627">
                <a:solidFill>
                  <a:srgbClr val="000000"/>
                </a:solidFill>
                <a:latin typeface="Poppins"/>
                <a:ea typeface="Poppins"/>
                <a:cs typeface="Poppins"/>
                <a:sym typeface="Poppins"/>
              </a:rPr>
              <a:t>Visit Our Website</a:t>
            </a:r>
          </a:p>
        </p:txBody>
      </p:sp>
      <p:sp>
        <p:nvSpPr>
          <p:cNvPr name="TextBox 19" id="19"/>
          <p:cNvSpPr txBox="true"/>
          <p:nvPr/>
        </p:nvSpPr>
        <p:spPr>
          <a:xfrm rot="0">
            <a:off x="1041071" y="5394958"/>
            <a:ext cx="7614174" cy="563079"/>
          </a:xfrm>
          <a:prstGeom prst="rect">
            <a:avLst/>
          </a:prstGeom>
        </p:spPr>
        <p:txBody>
          <a:bodyPr anchor="t" rtlCol="false" tIns="0" lIns="0" bIns="0" rIns="0">
            <a:spAutoFit/>
          </a:bodyPr>
          <a:lstStyle/>
          <a:p>
            <a:pPr algn="l">
              <a:lnSpc>
                <a:spcPts val="4111"/>
              </a:lnSpc>
            </a:pPr>
            <a:r>
              <a:rPr lang="en-US" sz="3606" spc="1413" b="true">
                <a:solidFill>
                  <a:srgbClr val="000000"/>
                </a:solidFill>
                <a:latin typeface="Poppins Bold"/>
                <a:ea typeface="Poppins Bold"/>
                <a:cs typeface="Poppins Bold"/>
                <a:sym typeface="Poppins Bold"/>
              </a:rPr>
              <a:t>For Your Attention</a:t>
            </a:r>
          </a:p>
        </p:txBody>
      </p:sp>
      <p:sp>
        <p:nvSpPr>
          <p:cNvPr name="TextBox 20" id="20"/>
          <p:cNvSpPr txBox="true"/>
          <p:nvPr/>
        </p:nvSpPr>
        <p:spPr>
          <a:xfrm rot="0">
            <a:off x="2224618" y="1165367"/>
            <a:ext cx="3361480" cy="391349"/>
          </a:xfrm>
          <a:prstGeom prst="rect">
            <a:avLst/>
          </a:prstGeom>
        </p:spPr>
        <p:txBody>
          <a:bodyPr anchor="t" rtlCol="false" tIns="0" lIns="0" bIns="0" rIns="0">
            <a:spAutoFit/>
          </a:bodyPr>
          <a:lstStyle/>
          <a:p>
            <a:pPr algn="l">
              <a:lnSpc>
                <a:spcPts val="2895"/>
              </a:lnSpc>
            </a:pPr>
            <a:r>
              <a:rPr lang="en-US" sz="2540" b="true">
                <a:solidFill>
                  <a:srgbClr val="000000"/>
                </a:solidFill>
                <a:latin typeface="Poppins Bold"/>
                <a:ea typeface="Poppins Bold"/>
                <a:cs typeface="Poppins Bold"/>
                <a:sym typeface="Poppins Bold"/>
              </a:rPr>
              <a:t>Warner &amp; Spencer</a:t>
            </a:r>
          </a:p>
        </p:txBody>
      </p:sp>
      <p:sp>
        <p:nvSpPr>
          <p:cNvPr name="TextBox 21" id="21"/>
          <p:cNvSpPr txBox="true"/>
          <p:nvPr/>
        </p:nvSpPr>
        <p:spPr>
          <a:xfrm rot="0">
            <a:off x="2224618" y="1565898"/>
            <a:ext cx="2313127" cy="255201"/>
          </a:xfrm>
          <a:prstGeom prst="rect">
            <a:avLst/>
          </a:prstGeom>
        </p:spPr>
        <p:txBody>
          <a:bodyPr anchor="t" rtlCol="false" tIns="0" lIns="0" bIns="0" rIns="0">
            <a:spAutoFit/>
          </a:bodyPr>
          <a:lstStyle/>
          <a:p>
            <a:pPr algn="l">
              <a:lnSpc>
                <a:spcPts val="1957"/>
              </a:lnSpc>
            </a:pPr>
            <a:r>
              <a:rPr lang="en-US" sz="1717">
                <a:solidFill>
                  <a:srgbClr val="000000"/>
                </a:solidFill>
                <a:latin typeface="Poppins"/>
                <a:ea typeface="Poppins"/>
                <a:cs typeface="Poppins"/>
                <a:sym typeface="Poppins"/>
              </a:rPr>
              <a:t>Business Company</a:t>
            </a:r>
          </a:p>
        </p:txBody>
      </p:sp>
      <p:sp>
        <p:nvSpPr>
          <p:cNvPr name="TextBox 22" id="22"/>
          <p:cNvSpPr txBox="true"/>
          <p:nvPr/>
        </p:nvSpPr>
        <p:spPr>
          <a:xfrm rot="0">
            <a:off x="1034729" y="3875590"/>
            <a:ext cx="7538244" cy="1633786"/>
          </a:xfrm>
          <a:prstGeom prst="rect">
            <a:avLst/>
          </a:prstGeom>
        </p:spPr>
        <p:txBody>
          <a:bodyPr anchor="t" rtlCol="false" tIns="0" lIns="0" bIns="0" rIns="0">
            <a:spAutoFit/>
          </a:bodyPr>
          <a:lstStyle/>
          <a:p>
            <a:pPr algn="l">
              <a:lnSpc>
                <a:spcPts val="11991"/>
              </a:lnSpc>
            </a:pPr>
            <a:r>
              <a:rPr lang="en-US" sz="10518" b="true">
                <a:solidFill>
                  <a:srgbClr val="0E8388"/>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6078727">
            <a:off x="-1236225" y="1896865"/>
            <a:ext cx="14314219" cy="4992084"/>
          </a:xfrm>
          <a:custGeom>
            <a:avLst/>
            <a:gdLst/>
            <a:ahLst/>
            <a:cxnLst/>
            <a:rect r="r" b="b" t="t" l="l"/>
            <a:pathLst>
              <a:path h="4992084" w="14314219">
                <a:moveTo>
                  <a:pt x="0" y="4992084"/>
                </a:moveTo>
                <a:lnTo>
                  <a:pt x="14314219" y="4992084"/>
                </a:lnTo>
                <a:lnTo>
                  <a:pt x="14314219" y="0"/>
                </a:lnTo>
                <a:lnTo>
                  <a:pt x="0" y="0"/>
                </a:lnTo>
                <a:lnTo>
                  <a:pt x="0" y="499208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40775" y="946396"/>
            <a:ext cx="857867" cy="85786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5" id="5"/>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6" id="6"/>
          <p:cNvGrpSpPr/>
          <p:nvPr/>
        </p:nvGrpSpPr>
        <p:grpSpPr>
          <a:xfrm rot="0">
            <a:off x="6592862" y="2226096"/>
            <a:ext cx="604566" cy="6045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5825201" y="681913"/>
            <a:ext cx="637633" cy="6376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a:grpSpLocks noChangeAspect="true"/>
          </p:cNvGrpSpPr>
          <p:nvPr/>
        </p:nvGrpSpPr>
        <p:grpSpPr>
          <a:xfrm rot="0">
            <a:off x="-1972873" y="5"/>
            <a:ext cx="8713725" cy="10289235"/>
            <a:chOff x="0" y="0"/>
            <a:chExt cx="21042033" cy="24846598"/>
          </a:xfrm>
        </p:grpSpPr>
        <p:sp>
          <p:nvSpPr>
            <p:cNvPr name="Freeform 13" id="13"/>
            <p:cNvSpPr/>
            <p:nvPr/>
          </p:nvSpPr>
          <p:spPr>
            <a:xfrm flipH="false" flipV="false" rot="0">
              <a:off x="0" y="0"/>
              <a:ext cx="21041995" cy="24846662"/>
            </a:xfrm>
            <a:custGeom>
              <a:avLst/>
              <a:gdLst/>
              <a:ahLst/>
              <a:cxnLst/>
              <a:rect r="r" b="b" t="t" l="l"/>
              <a:pathLst>
                <a:path h="24846662" w="21041995">
                  <a:moveTo>
                    <a:pt x="0" y="0"/>
                  </a:moveTo>
                  <a:lnTo>
                    <a:pt x="0" y="24846662"/>
                  </a:lnTo>
                  <a:lnTo>
                    <a:pt x="21008848" y="24846662"/>
                  </a:lnTo>
                  <a:cubicBezTo>
                    <a:pt x="21008848" y="24846662"/>
                    <a:pt x="21040344" y="24600281"/>
                    <a:pt x="21041995" y="24141557"/>
                  </a:cubicBezTo>
                  <a:lnTo>
                    <a:pt x="21041995" y="24141557"/>
                  </a:lnTo>
                  <a:lnTo>
                    <a:pt x="21041995" y="24065103"/>
                  </a:lnTo>
                  <a:lnTo>
                    <a:pt x="21041995" y="24065103"/>
                  </a:lnTo>
                  <a:cubicBezTo>
                    <a:pt x="21035772" y="22316314"/>
                    <a:pt x="20592160" y="17791937"/>
                    <a:pt x="16774033" y="12121388"/>
                  </a:cubicBezTo>
                  <a:cubicBezTo>
                    <a:pt x="11671681" y="4543806"/>
                    <a:pt x="12586843" y="0"/>
                    <a:pt x="12586843" y="0"/>
                  </a:cubicBezTo>
                  <a:close/>
                </a:path>
              </a:pathLst>
            </a:custGeom>
            <a:blipFill>
              <a:blip r:embed="rId4"/>
              <a:stretch>
                <a:fillRect l="-17357" t="0" r="-59708" b="0"/>
              </a:stretch>
            </a:blipFill>
          </p:spPr>
        </p:sp>
      </p:grpSp>
      <p:sp>
        <p:nvSpPr>
          <p:cNvPr name="Freeform 14" id="14"/>
          <p:cNvSpPr/>
          <p:nvPr/>
        </p:nvSpPr>
        <p:spPr>
          <a:xfrm flipH="false" flipV="false" rot="2903702">
            <a:off x="-6099048" y="6299337"/>
            <a:ext cx="10909314" cy="3709167"/>
          </a:xfrm>
          <a:custGeom>
            <a:avLst/>
            <a:gdLst/>
            <a:ahLst/>
            <a:cxnLst/>
            <a:rect r="r" b="b" t="t" l="l"/>
            <a:pathLst>
              <a:path h="3709167" w="10909314">
                <a:moveTo>
                  <a:pt x="0" y="0"/>
                </a:moveTo>
                <a:lnTo>
                  <a:pt x="10909314" y="0"/>
                </a:lnTo>
                <a:lnTo>
                  <a:pt x="10909314" y="3709167"/>
                </a:lnTo>
                <a:lnTo>
                  <a:pt x="0" y="3709167"/>
                </a:lnTo>
                <a:lnTo>
                  <a:pt x="0"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975052" y="5385930"/>
            <a:ext cx="8491224" cy="4640569"/>
          </a:xfrm>
          <a:custGeom>
            <a:avLst/>
            <a:gdLst/>
            <a:ahLst/>
            <a:cxnLst/>
            <a:rect r="r" b="b" t="t" l="l"/>
            <a:pathLst>
              <a:path h="4640569" w="8491224">
                <a:moveTo>
                  <a:pt x="0" y="0"/>
                </a:moveTo>
                <a:lnTo>
                  <a:pt x="8491224" y="0"/>
                </a:lnTo>
                <a:lnTo>
                  <a:pt x="8491224" y="4640569"/>
                </a:lnTo>
                <a:lnTo>
                  <a:pt x="0" y="4640569"/>
                </a:lnTo>
                <a:lnTo>
                  <a:pt x="0" y="0"/>
                </a:lnTo>
                <a:close/>
              </a:path>
            </a:pathLst>
          </a:custGeom>
          <a:blipFill>
            <a:blip r:embed="rId7"/>
            <a:stretch>
              <a:fillRect l="0" t="-4406" r="0" b="-4406"/>
            </a:stretch>
          </a:blipFill>
        </p:spPr>
      </p:sp>
      <p:sp>
        <p:nvSpPr>
          <p:cNvPr name="TextBox 16" id="16"/>
          <p:cNvSpPr txBox="true"/>
          <p:nvPr/>
        </p:nvSpPr>
        <p:spPr>
          <a:xfrm rot="0">
            <a:off x="8975052" y="1008233"/>
            <a:ext cx="8491224" cy="41363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Xử lý ảnh hình thái học là một lĩnh vực quan trọng trong thị giác máy tính, tập trung vào hình dạng và cấu trúc của các đối tượng trong ảnh. Bằng cách áp dụng các kỹ thuật này, hình ảnh có thể được tinh chỉnh, nâng cao và phân tích để nhận dạng và đo lường đối tượng tốt hơn. Bài viết này khám phá các kỹ thuật cốt lõi và các ứng dụng thực tế của xử lý ảnh hình thái học.</a:t>
            </a:r>
          </a:p>
        </p:txBody>
      </p:sp>
      <p:sp>
        <p:nvSpPr>
          <p:cNvPr name="TextBox 17" id="17"/>
          <p:cNvSpPr txBox="true"/>
          <p:nvPr/>
        </p:nvSpPr>
        <p:spPr>
          <a:xfrm rot="0">
            <a:off x="10615455" y="139553"/>
            <a:ext cx="5210418" cy="68770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GIỚI THIỆU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018150" y="5932743"/>
            <a:ext cx="13655680" cy="7561980"/>
            <a:chOff x="0" y="0"/>
            <a:chExt cx="733891" cy="406400"/>
          </a:xfrm>
        </p:grpSpPr>
        <p:sp>
          <p:nvSpPr>
            <p:cNvPr name="Freeform 3" id="3"/>
            <p:cNvSpPr/>
            <p:nvPr/>
          </p:nvSpPr>
          <p:spPr>
            <a:xfrm flipH="false" flipV="false" rot="0">
              <a:off x="0" y="0"/>
              <a:ext cx="733891" cy="406400"/>
            </a:xfrm>
            <a:custGeom>
              <a:avLst/>
              <a:gdLst/>
              <a:ahLst/>
              <a:cxnLst/>
              <a:rect r="r" b="b" t="t" l="l"/>
              <a:pathLst>
                <a:path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name="TextBox 4" id="4"/>
            <p:cNvSpPr txBox="true"/>
            <p:nvPr/>
          </p:nvSpPr>
          <p:spPr>
            <a:xfrm>
              <a:off x="0" y="0"/>
              <a:ext cx="733891" cy="406400"/>
            </a:xfrm>
            <a:prstGeom prst="rect">
              <a:avLst/>
            </a:prstGeom>
          </p:spPr>
          <p:txBody>
            <a:bodyPr anchor="ctr" rtlCol="false" tIns="50800" lIns="50800" bIns="50800" rIns="50800"/>
            <a:lstStyle/>
            <a:p>
              <a:pPr algn="ctr">
                <a:lnSpc>
                  <a:spcPts val="1855"/>
                </a:lnSpc>
              </a:pPr>
            </a:p>
          </p:txBody>
        </p:sp>
      </p:grpSp>
      <p:grpSp>
        <p:nvGrpSpPr>
          <p:cNvPr name="Group 5" id="5"/>
          <p:cNvGrpSpPr/>
          <p:nvPr/>
        </p:nvGrpSpPr>
        <p:grpSpPr>
          <a:xfrm rot="-5400000">
            <a:off x="6650470" y="5932743"/>
            <a:ext cx="13655680" cy="7561980"/>
            <a:chOff x="0" y="0"/>
            <a:chExt cx="733891" cy="406400"/>
          </a:xfrm>
        </p:grpSpPr>
        <p:sp>
          <p:nvSpPr>
            <p:cNvPr name="Freeform 6" id="6"/>
            <p:cNvSpPr/>
            <p:nvPr/>
          </p:nvSpPr>
          <p:spPr>
            <a:xfrm flipH="false" flipV="false" rot="0">
              <a:off x="0" y="0"/>
              <a:ext cx="733891" cy="406400"/>
            </a:xfrm>
            <a:custGeom>
              <a:avLst/>
              <a:gdLst/>
              <a:ahLst/>
              <a:cxnLst/>
              <a:rect r="r" b="b" t="t" l="l"/>
              <a:pathLst>
                <a:path h="406400" w="733891">
                  <a:moveTo>
                    <a:pt x="530691" y="0"/>
                  </a:moveTo>
                  <a:cubicBezTo>
                    <a:pt x="642915" y="0"/>
                    <a:pt x="733891" y="90976"/>
                    <a:pt x="733891" y="203200"/>
                  </a:cubicBezTo>
                  <a:cubicBezTo>
                    <a:pt x="733891" y="315424"/>
                    <a:pt x="642915" y="406400"/>
                    <a:pt x="530691" y="406400"/>
                  </a:cubicBezTo>
                  <a:lnTo>
                    <a:pt x="203200" y="406400"/>
                  </a:lnTo>
                  <a:cubicBezTo>
                    <a:pt x="90976" y="406400"/>
                    <a:pt x="0" y="315424"/>
                    <a:pt x="0" y="203200"/>
                  </a:cubicBezTo>
                  <a:cubicBezTo>
                    <a:pt x="0" y="90976"/>
                    <a:pt x="90976" y="0"/>
                    <a:pt x="203200" y="0"/>
                  </a:cubicBezTo>
                  <a:close/>
                </a:path>
              </a:pathLst>
            </a:custGeom>
            <a:solidFill>
              <a:srgbClr val="0E8388"/>
            </a:solidFill>
            <a:ln w="123825" cap="sq">
              <a:solidFill>
                <a:srgbClr val="FDB034"/>
              </a:solidFill>
              <a:prstDash val="solid"/>
              <a:miter/>
            </a:ln>
          </p:spPr>
        </p:sp>
        <p:sp>
          <p:nvSpPr>
            <p:cNvPr name="TextBox 7" id="7"/>
            <p:cNvSpPr txBox="true"/>
            <p:nvPr/>
          </p:nvSpPr>
          <p:spPr>
            <a:xfrm>
              <a:off x="0" y="0"/>
              <a:ext cx="733891" cy="406400"/>
            </a:xfrm>
            <a:prstGeom prst="rect">
              <a:avLst/>
            </a:prstGeom>
          </p:spPr>
          <p:txBody>
            <a:bodyPr anchor="ctr" rtlCol="false" tIns="50800" lIns="50800" bIns="50800" rIns="50800"/>
            <a:lstStyle/>
            <a:p>
              <a:pPr algn="ctr">
                <a:lnSpc>
                  <a:spcPts val="1855"/>
                </a:lnSpc>
              </a:pPr>
            </a:p>
          </p:txBody>
        </p:sp>
      </p:grpSp>
      <p:sp>
        <p:nvSpPr>
          <p:cNvPr name="Freeform 8" id="8"/>
          <p:cNvSpPr/>
          <p:nvPr/>
        </p:nvSpPr>
        <p:spPr>
          <a:xfrm flipH="false" flipV="false" rot="0">
            <a:off x="3483709" y="1763977"/>
            <a:ext cx="2714165" cy="2724382"/>
          </a:xfrm>
          <a:custGeom>
            <a:avLst/>
            <a:gdLst/>
            <a:ahLst/>
            <a:cxnLst/>
            <a:rect r="r" b="b" t="t" l="l"/>
            <a:pathLst>
              <a:path h="2724382" w="2714165">
                <a:moveTo>
                  <a:pt x="0" y="0"/>
                </a:moveTo>
                <a:lnTo>
                  <a:pt x="2714166" y="0"/>
                </a:lnTo>
                <a:lnTo>
                  <a:pt x="2714166" y="2724382"/>
                </a:lnTo>
                <a:lnTo>
                  <a:pt x="0" y="2724382"/>
                </a:lnTo>
                <a:lnTo>
                  <a:pt x="0" y="0"/>
                </a:lnTo>
                <a:close/>
              </a:path>
            </a:pathLst>
          </a:custGeom>
          <a:blipFill>
            <a:blip r:embed="rId2">
              <a:alphaModFix amt="35000"/>
            </a:blip>
            <a:stretch>
              <a:fillRect l="0" t="0" r="0" b="0"/>
            </a:stretch>
          </a:blipFill>
        </p:spPr>
      </p:sp>
      <p:sp>
        <p:nvSpPr>
          <p:cNvPr name="Freeform 9" id="9"/>
          <p:cNvSpPr/>
          <p:nvPr/>
        </p:nvSpPr>
        <p:spPr>
          <a:xfrm flipH="false" flipV="false" rot="0">
            <a:off x="12123507" y="1899128"/>
            <a:ext cx="2714165" cy="2724382"/>
          </a:xfrm>
          <a:custGeom>
            <a:avLst/>
            <a:gdLst/>
            <a:ahLst/>
            <a:cxnLst/>
            <a:rect r="r" b="b" t="t" l="l"/>
            <a:pathLst>
              <a:path h="2724382" w="2714165">
                <a:moveTo>
                  <a:pt x="0" y="0"/>
                </a:moveTo>
                <a:lnTo>
                  <a:pt x="2714165" y="0"/>
                </a:lnTo>
                <a:lnTo>
                  <a:pt x="2714165" y="2724382"/>
                </a:lnTo>
                <a:lnTo>
                  <a:pt x="0" y="2724382"/>
                </a:lnTo>
                <a:lnTo>
                  <a:pt x="0" y="0"/>
                </a:lnTo>
                <a:close/>
              </a:path>
            </a:pathLst>
          </a:custGeom>
          <a:blipFill>
            <a:blip r:embed="rId2">
              <a:alphaModFix amt="35000"/>
            </a:blip>
            <a:stretch>
              <a:fillRect l="0" t="0" r="0" b="0"/>
            </a:stretch>
          </a:blipFill>
        </p:spPr>
      </p:sp>
      <p:grpSp>
        <p:nvGrpSpPr>
          <p:cNvPr name="Group 10" id="10"/>
          <p:cNvGrpSpPr/>
          <p:nvPr/>
        </p:nvGrpSpPr>
        <p:grpSpPr>
          <a:xfrm rot="0">
            <a:off x="12439190" y="2003874"/>
            <a:ext cx="2082799" cy="208279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738129" y="2003874"/>
            <a:ext cx="2082799" cy="208279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823717" y="2089463"/>
            <a:ext cx="1911622" cy="19116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524779" y="2089463"/>
            <a:ext cx="1911622" cy="191162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4152738" y="2553244"/>
            <a:ext cx="1253580" cy="984060"/>
          </a:xfrm>
          <a:custGeom>
            <a:avLst/>
            <a:gdLst/>
            <a:ahLst/>
            <a:cxnLst/>
            <a:rect r="r" b="b" t="t" l="l"/>
            <a:pathLst>
              <a:path h="984060" w="1253580">
                <a:moveTo>
                  <a:pt x="0" y="0"/>
                </a:moveTo>
                <a:lnTo>
                  <a:pt x="1253580" y="0"/>
                </a:lnTo>
                <a:lnTo>
                  <a:pt x="1253580" y="984060"/>
                </a:lnTo>
                <a:lnTo>
                  <a:pt x="0" y="9840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true" rot="0">
            <a:off x="12872850" y="2553244"/>
            <a:ext cx="1253580" cy="984060"/>
          </a:xfrm>
          <a:custGeom>
            <a:avLst/>
            <a:gdLst/>
            <a:ahLst/>
            <a:cxnLst/>
            <a:rect r="r" b="b" t="t" l="l"/>
            <a:pathLst>
              <a:path h="984060" w="1253580">
                <a:moveTo>
                  <a:pt x="0" y="984060"/>
                </a:moveTo>
                <a:lnTo>
                  <a:pt x="1253580" y="984060"/>
                </a:lnTo>
                <a:lnTo>
                  <a:pt x="1253580" y="0"/>
                </a:lnTo>
                <a:lnTo>
                  <a:pt x="0" y="0"/>
                </a:lnTo>
                <a:lnTo>
                  <a:pt x="0" y="9840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10520999">
            <a:off x="12455024" y="-1230096"/>
            <a:ext cx="6240735" cy="2176456"/>
          </a:xfrm>
          <a:custGeom>
            <a:avLst/>
            <a:gdLst/>
            <a:ahLst/>
            <a:cxnLst/>
            <a:rect r="r" b="b" t="t" l="l"/>
            <a:pathLst>
              <a:path h="2176456" w="6240735">
                <a:moveTo>
                  <a:pt x="0" y="0"/>
                </a:moveTo>
                <a:lnTo>
                  <a:pt x="6240735" y="0"/>
                </a:lnTo>
                <a:lnTo>
                  <a:pt x="6240735" y="2176456"/>
                </a:lnTo>
                <a:lnTo>
                  <a:pt x="0" y="21764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true" rot="-201626">
            <a:off x="-440482" y="-1269646"/>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6501477" y="1019175"/>
            <a:ext cx="5285047" cy="68770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KHÁI NIỆM</a:t>
            </a:r>
          </a:p>
        </p:txBody>
      </p:sp>
      <p:sp>
        <p:nvSpPr>
          <p:cNvPr name="TextBox 27" id="27"/>
          <p:cNvSpPr txBox="true"/>
          <p:nvPr/>
        </p:nvSpPr>
        <p:spPr>
          <a:xfrm rot="0">
            <a:off x="1970047" y="4755059"/>
            <a:ext cx="5679286" cy="4318889"/>
          </a:xfrm>
          <a:prstGeom prst="rect">
            <a:avLst/>
          </a:prstGeom>
        </p:spPr>
        <p:txBody>
          <a:bodyPr anchor="t" rtlCol="false" tIns="0" lIns="0" bIns="0" rIns="0">
            <a:spAutoFit/>
          </a:bodyPr>
          <a:lstStyle/>
          <a:p>
            <a:pPr algn="just">
              <a:lnSpc>
                <a:spcPts val="3808"/>
              </a:lnSpc>
            </a:pPr>
            <a:r>
              <a:rPr lang="en-US" sz="3200">
                <a:solidFill>
                  <a:srgbClr val="FFFFFF"/>
                </a:solidFill>
                <a:latin typeface="Poppins"/>
                <a:ea typeface="Poppins"/>
                <a:cs typeface="Poppins"/>
                <a:sym typeface="Poppins"/>
              </a:rPr>
              <a:t>Hình thái trong xử lý ảnh nghĩa là mô tả về hình dáng và cấu trúc của đối tượng trong ảnh. Các phép toán hình thái làm việc trên cơ sở của lý thuyết tập hợp và phụ thuộc nhiều vào thứ tự tương đối của pixel thay vì giá trị số của chúng.</a:t>
            </a:r>
          </a:p>
        </p:txBody>
      </p:sp>
      <p:sp>
        <p:nvSpPr>
          <p:cNvPr name="TextBox 28" id="28"/>
          <p:cNvSpPr txBox="true"/>
          <p:nvPr/>
        </p:nvSpPr>
        <p:spPr>
          <a:xfrm rot="0">
            <a:off x="10638667" y="4755059"/>
            <a:ext cx="5679286" cy="4795139"/>
          </a:xfrm>
          <a:prstGeom prst="rect">
            <a:avLst/>
          </a:prstGeom>
        </p:spPr>
        <p:txBody>
          <a:bodyPr anchor="t" rtlCol="false" tIns="0" lIns="0" bIns="0" rIns="0">
            <a:spAutoFit/>
          </a:bodyPr>
          <a:lstStyle/>
          <a:p>
            <a:pPr algn="just">
              <a:lnSpc>
                <a:spcPts val="3808"/>
              </a:lnSpc>
            </a:pPr>
            <a:r>
              <a:rPr lang="en-US" sz="3200">
                <a:solidFill>
                  <a:srgbClr val="FFFFFF"/>
                </a:solidFill>
                <a:latin typeface="Poppins"/>
                <a:ea typeface="Poppins"/>
                <a:cs typeface="Poppins"/>
                <a:sym typeface="Poppins"/>
              </a:rPr>
              <a:t>Vì vậy chúng đặc biệt phù hợp cho các ảnh nhị phân tuy nhiên cũng có thể áp dụng cho các ảnh xám. Mục tiêu chính của xử lý ảnh hình thái là loại bỏ các khiếm khuyết này, các khiếm khuyết ảnh hưởng chủ yếu đến hình dạng và kết cấu của bức ảnh.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1361" y="4584074"/>
            <a:ext cx="21494542" cy="6357176"/>
            <a:chOff x="0" y="0"/>
            <a:chExt cx="5661114" cy="1674318"/>
          </a:xfrm>
        </p:grpSpPr>
        <p:sp>
          <p:nvSpPr>
            <p:cNvPr name="Freeform 3" id="3"/>
            <p:cNvSpPr/>
            <p:nvPr/>
          </p:nvSpPr>
          <p:spPr>
            <a:xfrm flipH="false" flipV="false" rot="0">
              <a:off x="0" y="0"/>
              <a:ext cx="5661114" cy="1674318"/>
            </a:xfrm>
            <a:custGeom>
              <a:avLst/>
              <a:gdLst/>
              <a:ahLst/>
              <a:cxnLst/>
              <a:rect r="r" b="b" t="t" l="l"/>
              <a:pathLst>
                <a:path h="1674318" w="5661114">
                  <a:moveTo>
                    <a:pt x="0" y="0"/>
                  </a:moveTo>
                  <a:lnTo>
                    <a:pt x="5661114" y="0"/>
                  </a:lnTo>
                  <a:lnTo>
                    <a:pt x="5661114" y="1674318"/>
                  </a:lnTo>
                  <a:lnTo>
                    <a:pt x="0" y="1674318"/>
                  </a:lnTo>
                  <a:close/>
                </a:path>
              </a:pathLst>
            </a:custGeom>
            <a:solidFill>
              <a:srgbClr val="0E8388"/>
            </a:solidFill>
          </p:spPr>
        </p:sp>
        <p:sp>
          <p:nvSpPr>
            <p:cNvPr name="TextBox 4" id="4"/>
            <p:cNvSpPr txBox="true"/>
            <p:nvPr/>
          </p:nvSpPr>
          <p:spPr>
            <a:xfrm>
              <a:off x="0" y="0"/>
              <a:ext cx="5661114" cy="1674318"/>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342907" y="10016500"/>
            <a:ext cx="20973813" cy="734301"/>
            <a:chOff x="0" y="0"/>
            <a:chExt cx="11607985" cy="406400"/>
          </a:xfrm>
        </p:grpSpPr>
        <p:sp>
          <p:nvSpPr>
            <p:cNvPr name="Freeform 8" id="8"/>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9" id="9"/>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97291" y="1012572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74682" y="1019175"/>
            <a:ext cx="7538637" cy="1964055"/>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Phần tử cấu trúc - Structuring Element (Kernel)</a:t>
            </a:r>
          </a:p>
        </p:txBody>
      </p:sp>
      <p:sp>
        <p:nvSpPr>
          <p:cNvPr name="TextBox 14" id="14"/>
          <p:cNvSpPr txBox="true"/>
          <p:nvPr/>
        </p:nvSpPr>
        <p:spPr>
          <a:xfrm rot="0">
            <a:off x="1058721" y="5741680"/>
            <a:ext cx="3713796" cy="4136390"/>
          </a:xfrm>
          <a:prstGeom prst="rect">
            <a:avLst/>
          </a:prstGeom>
        </p:spPr>
        <p:txBody>
          <a:bodyPr anchor="t" rtlCol="false" tIns="0" lIns="0" bIns="0" rIns="0">
            <a:spAutoFit/>
          </a:bodyPr>
          <a:lstStyle/>
          <a:p>
            <a:pPr algn="just">
              <a:lnSpc>
                <a:spcPts val="3639"/>
              </a:lnSpc>
            </a:pPr>
            <a:r>
              <a:rPr lang="en-US" sz="2799">
                <a:solidFill>
                  <a:srgbClr val="FFFFFF"/>
                </a:solidFill>
                <a:latin typeface="Poppins"/>
                <a:ea typeface="Poppins"/>
                <a:cs typeface="Poppins"/>
                <a:sym typeface="Poppins"/>
              </a:rPr>
              <a:t>Các phép toán hình thái sử dụng một cấu trúc ma trận nhỏ gọi là phần tử cấu trúc. phần tử cấu trúc được áp dụng để tương tác với bức ảnh để thu được kết quả.</a:t>
            </a:r>
          </a:p>
        </p:txBody>
      </p:sp>
      <p:sp>
        <p:nvSpPr>
          <p:cNvPr name="Freeform 15" id="15"/>
          <p:cNvSpPr/>
          <p:nvPr/>
        </p:nvSpPr>
        <p:spPr>
          <a:xfrm flipH="false" flipV="false" rot="0">
            <a:off x="1746033" y="3334396"/>
            <a:ext cx="2313161" cy="2321868"/>
          </a:xfrm>
          <a:custGeom>
            <a:avLst/>
            <a:gdLst/>
            <a:ahLst/>
            <a:cxnLst/>
            <a:rect r="r" b="b" t="t" l="l"/>
            <a:pathLst>
              <a:path h="2321868" w="2313161">
                <a:moveTo>
                  <a:pt x="0" y="0"/>
                </a:moveTo>
                <a:lnTo>
                  <a:pt x="2313161" y="0"/>
                </a:lnTo>
                <a:lnTo>
                  <a:pt x="2313161" y="2321868"/>
                </a:lnTo>
                <a:lnTo>
                  <a:pt x="0" y="2321868"/>
                </a:lnTo>
                <a:lnTo>
                  <a:pt x="0" y="0"/>
                </a:lnTo>
                <a:close/>
              </a:path>
            </a:pathLst>
          </a:custGeom>
          <a:blipFill>
            <a:blip r:embed="rId4">
              <a:alphaModFix amt="68000"/>
            </a:blip>
            <a:stretch>
              <a:fillRect l="0" t="0" r="0" b="0"/>
            </a:stretch>
          </a:blipFill>
        </p:spPr>
      </p:sp>
      <p:sp>
        <p:nvSpPr>
          <p:cNvPr name="Freeform 16" id="16"/>
          <p:cNvSpPr/>
          <p:nvPr/>
        </p:nvSpPr>
        <p:spPr>
          <a:xfrm flipH="false" flipV="false" rot="0">
            <a:off x="5954249" y="3334396"/>
            <a:ext cx="2313161" cy="2321868"/>
          </a:xfrm>
          <a:custGeom>
            <a:avLst/>
            <a:gdLst/>
            <a:ahLst/>
            <a:cxnLst/>
            <a:rect r="r" b="b" t="t" l="l"/>
            <a:pathLst>
              <a:path h="2321868" w="2313161">
                <a:moveTo>
                  <a:pt x="0" y="0"/>
                </a:moveTo>
                <a:lnTo>
                  <a:pt x="2313161" y="0"/>
                </a:lnTo>
                <a:lnTo>
                  <a:pt x="2313161" y="2321868"/>
                </a:lnTo>
                <a:lnTo>
                  <a:pt x="0" y="2321868"/>
                </a:lnTo>
                <a:lnTo>
                  <a:pt x="0" y="0"/>
                </a:lnTo>
                <a:close/>
              </a:path>
            </a:pathLst>
          </a:custGeom>
          <a:blipFill>
            <a:blip r:embed="rId4">
              <a:alphaModFix amt="68000"/>
            </a:blip>
            <a:stretch>
              <a:fillRect l="0" t="0" r="0" b="0"/>
            </a:stretch>
          </a:blipFill>
        </p:spPr>
      </p:sp>
      <p:grpSp>
        <p:nvGrpSpPr>
          <p:cNvPr name="Group 17" id="17"/>
          <p:cNvGrpSpPr/>
          <p:nvPr/>
        </p:nvGrpSpPr>
        <p:grpSpPr>
          <a:xfrm rot="0">
            <a:off x="1874219" y="3498166"/>
            <a:ext cx="2082799" cy="20827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959807" y="3583754"/>
            <a:ext cx="1911622" cy="191162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311879"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6016641" y="3420796"/>
            <a:ext cx="2082799" cy="208279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6102229" y="3506384"/>
            <a:ext cx="1911622" cy="191162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6484845"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014308" y="3334396"/>
            <a:ext cx="2313161" cy="2321868"/>
          </a:xfrm>
          <a:custGeom>
            <a:avLst/>
            <a:gdLst/>
            <a:ahLst/>
            <a:cxnLst/>
            <a:rect r="r" b="b" t="t" l="l"/>
            <a:pathLst>
              <a:path h="2321868" w="2313161">
                <a:moveTo>
                  <a:pt x="0" y="0"/>
                </a:moveTo>
                <a:lnTo>
                  <a:pt x="2313161" y="0"/>
                </a:lnTo>
                <a:lnTo>
                  <a:pt x="2313161" y="2321868"/>
                </a:lnTo>
                <a:lnTo>
                  <a:pt x="0" y="2321868"/>
                </a:lnTo>
                <a:lnTo>
                  <a:pt x="0" y="0"/>
                </a:lnTo>
                <a:close/>
              </a:path>
            </a:pathLst>
          </a:custGeom>
          <a:blipFill>
            <a:blip r:embed="rId4">
              <a:alphaModFix amt="68000"/>
            </a:blip>
            <a:stretch>
              <a:fillRect l="0" t="0" r="0" b="0"/>
            </a:stretch>
          </a:blipFill>
        </p:spPr>
      </p:sp>
      <p:grpSp>
        <p:nvGrpSpPr>
          <p:cNvPr name="Group 32" id="32"/>
          <p:cNvGrpSpPr/>
          <p:nvPr/>
        </p:nvGrpSpPr>
        <p:grpSpPr>
          <a:xfrm rot="0">
            <a:off x="10162464" y="3464985"/>
            <a:ext cx="2082799" cy="208279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248052" y="3550573"/>
            <a:ext cx="1911622" cy="191162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0668925" y="3875415"/>
            <a:ext cx="1123117" cy="1123117"/>
          </a:xfrm>
          <a:custGeom>
            <a:avLst/>
            <a:gdLst/>
            <a:ahLst/>
            <a:cxnLst/>
            <a:rect r="r" b="b" t="t" l="l"/>
            <a:pathLst>
              <a:path h="1123117" w="1123117">
                <a:moveTo>
                  <a:pt x="0" y="0"/>
                </a:moveTo>
                <a:lnTo>
                  <a:pt x="1123116" y="0"/>
                </a:lnTo>
                <a:lnTo>
                  <a:pt x="1123116" y="1123117"/>
                </a:lnTo>
                <a:lnTo>
                  <a:pt x="0" y="112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14222524" y="3359089"/>
            <a:ext cx="2313161" cy="2321868"/>
          </a:xfrm>
          <a:custGeom>
            <a:avLst/>
            <a:gdLst/>
            <a:ahLst/>
            <a:cxnLst/>
            <a:rect r="r" b="b" t="t" l="l"/>
            <a:pathLst>
              <a:path h="2321868" w="2313161">
                <a:moveTo>
                  <a:pt x="0" y="0"/>
                </a:moveTo>
                <a:lnTo>
                  <a:pt x="2313161" y="0"/>
                </a:lnTo>
                <a:lnTo>
                  <a:pt x="2313161" y="2321868"/>
                </a:lnTo>
                <a:lnTo>
                  <a:pt x="0" y="2321868"/>
                </a:lnTo>
                <a:lnTo>
                  <a:pt x="0" y="0"/>
                </a:lnTo>
                <a:close/>
              </a:path>
            </a:pathLst>
          </a:custGeom>
          <a:blipFill>
            <a:blip r:embed="rId4">
              <a:alphaModFix amt="68000"/>
            </a:blip>
            <a:stretch>
              <a:fillRect l="0" t="0" r="0" b="0"/>
            </a:stretch>
          </a:blipFill>
        </p:spPr>
      </p:sp>
      <p:grpSp>
        <p:nvGrpSpPr>
          <p:cNvPr name="Group 40" id="40"/>
          <p:cNvGrpSpPr/>
          <p:nvPr/>
        </p:nvGrpSpPr>
        <p:grpSpPr>
          <a:xfrm rot="0">
            <a:off x="14355972" y="3460741"/>
            <a:ext cx="2082799" cy="208279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sp>
        <p:sp>
          <p:nvSpPr>
            <p:cNvPr name="TextBox 42" id="4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4441560" y="3546329"/>
            <a:ext cx="1911622" cy="191162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45" id="4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46" id="46"/>
          <p:cNvSpPr/>
          <p:nvPr/>
        </p:nvSpPr>
        <p:spPr>
          <a:xfrm flipH="false" flipV="false" rot="0">
            <a:off x="14828683" y="3946233"/>
            <a:ext cx="1147438" cy="1147438"/>
          </a:xfrm>
          <a:custGeom>
            <a:avLst/>
            <a:gdLst/>
            <a:ahLst/>
            <a:cxnLst/>
            <a:rect r="r" b="b" t="t" l="l"/>
            <a:pathLst>
              <a:path h="1147438" w="1147438">
                <a:moveTo>
                  <a:pt x="0" y="0"/>
                </a:moveTo>
                <a:lnTo>
                  <a:pt x="1147438" y="0"/>
                </a:lnTo>
                <a:lnTo>
                  <a:pt x="1147438" y="1147438"/>
                </a:lnTo>
                <a:lnTo>
                  <a:pt x="0" y="11474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47" id="47"/>
          <p:cNvSpPr txBox="true"/>
          <p:nvPr/>
        </p:nvSpPr>
        <p:spPr>
          <a:xfrm rot="0">
            <a:off x="5201143" y="5741680"/>
            <a:ext cx="3713796" cy="2764790"/>
          </a:xfrm>
          <a:prstGeom prst="rect">
            <a:avLst/>
          </a:prstGeom>
        </p:spPr>
        <p:txBody>
          <a:bodyPr anchor="t" rtlCol="false" tIns="0" lIns="0" bIns="0" rIns="0">
            <a:spAutoFit/>
          </a:bodyPr>
          <a:lstStyle/>
          <a:p>
            <a:pPr algn="just">
              <a:lnSpc>
                <a:spcPts val="3639"/>
              </a:lnSpc>
            </a:pPr>
            <a:r>
              <a:rPr lang="en-US" sz="2799">
                <a:solidFill>
                  <a:srgbClr val="FFFFFF"/>
                </a:solidFill>
                <a:latin typeface="Poppins"/>
                <a:ea typeface="Poppins"/>
                <a:cs typeface="Poppins"/>
                <a:sym typeface="Poppins"/>
              </a:rPr>
              <a:t>Các đặc tính quan trọng cần xem xét đối với một phần tử cấu trúc là hình dạng, kích thước và tâm của nó.</a:t>
            </a:r>
          </a:p>
        </p:txBody>
      </p:sp>
      <p:sp>
        <p:nvSpPr>
          <p:cNvPr name="TextBox 48" id="48"/>
          <p:cNvSpPr txBox="true"/>
          <p:nvPr/>
        </p:nvSpPr>
        <p:spPr>
          <a:xfrm rot="0">
            <a:off x="9373585" y="5760730"/>
            <a:ext cx="3713796" cy="4291330"/>
          </a:xfrm>
          <a:prstGeom prst="rect">
            <a:avLst/>
          </a:prstGeom>
        </p:spPr>
        <p:txBody>
          <a:bodyPr anchor="t" rtlCol="false" tIns="0" lIns="0" bIns="0" rIns="0">
            <a:spAutoFit/>
          </a:bodyPr>
          <a:lstStyle/>
          <a:p>
            <a:pPr algn="just">
              <a:lnSpc>
                <a:spcPts val="3380"/>
              </a:lnSpc>
            </a:pPr>
            <a:r>
              <a:rPr lang="en-US" sz="2600">
                <a:solidFill>
                  <a:srgbClr val="FFFFFF"/>
                </a:solidFill>
                <a:latin typeface="Poppins"/>
                <a:ea typeface="Poppins"/>
                <a:cs typeface="Poppins"/>
                <a:sym typeface="Poppins"/>
              </a:rPr>
              <a:t>Hình dạng của phần tử cấu trúc là một mẫu các sắp xếp của các mức xám 0 và 1 trong một ma trận. Kích thước của phần tử cấu trúc, đóng vai trò là một cửa sổ mà trên đó diễn ra sự tương tác.</a:t>
            </a:r>
          </a:p>
        </p:txBody>
      </p:sp>
      <p:sp>
        <p:nvSpPr>
          <p:cNvPr name="TextBox 49" id="49"/>
          <p:cNvSpPr txBox="true"/>
          <p:nvPr/>
        </p:nvSpPr>
        <p:spPr>
          <a:xfrm rot="0">
            <a:off x="13650563" y="5760730"/>
            <a:ext cx="3713796" cy="2576830"/>
          </a:xfrm>
          <a:prstGeom prst="rect">
            <a:avLst/>
          </a:prstGeom>
        </p:spPr>
        <p:txBody>
          <a:bodyPr anchor="t" rtlCol="false" tIns="0" lIns="0" bIns="0" rIns="0">
            <a:spAutoFit/>
          </a:bodyPr>
          <a:lstStyle/>
          <a:p>
            <a:pPr algn="just">
              <a:lnSpc>
                <a:spcPts val="3380"/>
              </a:lnSpc>
            </a:pPr>
            <a:r>
              <a:rPr lang="en-US" sz="2600">
                <a:solidFill>
                  <a:srgbClr val="FFFFFF"/>
                </a:solidFill>
                <a:latin typeface="Poppins"/>
                <a:ea typeface="Poppins"/>
                <a:cs typeface="Poppins"/>
                <a:sym typeface="Poppins"/>
              </a:rPr>
              <a:t>Nó cũng giúp phân biệt các đối tượng và đặc trưng bức ảnh. Tâm của phần tử cấu trúc xác định vị trí pixel đang được xử lý.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16500"/>
            <a:ext cx="20973813" cy="734301"/>
            <a:chOff x="0" y="0"/>
            <a:chExt cx="11607985" cy="406400"/>
          </a:xfrm>
        </p:grpSpPr>
        <p:sp>
          <p:nvSpPr>
            <p:cNvPr name="Freeform 5" id="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6" id="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88624" y="10016500"/>
            <a:ext cx="13310752" cy="734301"/>
            <a:chOff x="0" y="0"/>
            <a:chExt cx="7366854" cy="406400"/>
          </a:xfrm>
        </p:grpSpPr>
        <p:sp>
          <p:nvSpPr>
            <p:cNvPr name="Freeform 8" id="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9" id="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31384" y="1001650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1801545" y="5421145"/>
            <a:ext cx="1221784" cy="1201930"/>
          </a:xfrm>
          <a:custGeom>
            <a:avLst/>
            <a:gdLst/>
            <a:ahLst/>
            <a:cxnLst/>
            <a:rect r="r" b="b" t="t" l="l"/>
            <a:pathLst>
              <a:path h="1201930" w="1221784">
                <a:moveTo>
                  <a:pt x="0" y="0"/>
                </a:moveTo>
                <a:lnTo>
                  <a:pt x="1221784" y="0"/>
                </a:lnTo>
                <a:lnTo>
                  <a:pt x="1221784" y="1201930"/>
                </a:lnTo>
                <a:lnTo>
                  <a:pt x="0" y="12019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746877" y="5143500"/>
            <a:ext cx="10794246" cy="3261172"/>
          </a:xfrm>
          <a:custGeom>
            <a:avLst/>
            <a:gdLst/>
            <a:ahLst/>
            <a:cxnLst/>
            <a:rect r="r" b="b" t="t" l="l"/>
            <a:pathLst>
              <a:path h="3261172" w="10794246">
                <a:moveTo>
                  <a:pt x="0" y="0"/>
                </a:moveTo>
                <a:lnTo>
                  <a:pt x="10794246" y="0"/>
                </a:lnTo>
                <a:lnTo>
                  <a:pt x="10794246" y="3261172"/>
                </a:lnTo>
                <a:lnTo>
                  <a:pt x="0" y="3261172"/>
                </a:lnTo>
                <a:lnTo>
                  <a:pt x="0" y="0"/>
                </a:lnTo>
                <a:close/>
              </a:path>
            </a:pathLst>
          </a:custGeom>
          <a:blipFill>
            <a:blip r:embed="rId6"/>
            <a:stretch>
              <a:fillRect l="0" t="-651" r="0" b="-651"/>
            </a:stretch>
          </a:blipFill>
        </p:spPr>
      </p:sp>
      <p:sp>
        <p:nvSpPr>
          <p:cNvPr name="TextBox 15" id="15"/>
          <p:cNvSpPr txBox="true"/>
          <p:nvPr/>
        </p:nvSpPr>
        <p:spPr>
          <a:xfrm rot="0">
            <a:off x="5374682" y="1019175"/>
            <a:ext cx="7538637" cy="1325880"/>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Cơ chế hoạt động của phần tử cấu trúc</a:t>
            </a:r>
          </a:p>
        </p:txBody>
      </p:sp>
      <p:sp>
        <p:nvSpPr>
          <p:cNvPr name="TextBox 16" id="16"/>
          <p:cNvSpPr txBox="true"/>
          <p:nvPr/>
        </p:nvSpPr>
        <p:spPr>
          <a:xfrm rot="0">
            <a:off x="14620299" y="4285582"/>
            <a:ext cx="2116041" cy="393772"/>
          </a:xfrm>
          <a:prstGeom prst="rect">
            <a:avLst/>
          </a:prstGeom>
        </p:spPr>
        <p:txBody>
          <a:bodyPr anchor="t" rtlCol="false" tIns="0" lIns="0" bIns="0" rIns="0">
            <a:spAutoFit/>
          </a:bodyPr>
          <a:lstStyle/>
          <a:p>
            <a:pPr algn="l">
              <a:lnSpc>
                <a:spcPts val="1532"/>
              </a:lnSpc>
            </a:pPr>
            <a:r>
              <a:rPr lang="en-US" sz="1235" spc="-37" b="true">
                <a:solidFill>
                  <a:srgbClr val="FFFFFF"/>
                </a:solidFill>
                <a:latin typeface="Poppins Bold"/>
                <a:ea typeface="Poppins Bold"/>
                <a:cs typeface="Poppins Bold"/>
                <a:sym typeface="Poppins Bold"/>
              </a:rPr>
              <a:t>Performance Expectations Of Employees &amp; Superiors</a:t>
            </a:r>
          </a:p>
        </p:txBody>
      </p:sp>
      <p:sp>
        <p:nvSpPr>
          <p:cNvPr name="TextBox 17" id="17"/>
          <p:cNvSpPr txBox="true"/>
          <p:nvPr/>
        </p:nvSpPr>
        <p:spPr>
          <a:xfrm rot="0">
            <a:off x="14620299" y="7487313"/>
            <a:ext cx="2116041" cy="456775"/>
          </a:xfrm>
          <a:prstGeom prst="rect">
            <a:avLst/>
          </a:prstGeom>
        </p:spPr>
        <p:txBody>
          <a:bodyPr anchor="t" rtlCol="false" tIns="0" lIns="0" bIns="0" rIns="0">
            <a:spAutoFit/>
          </a:bodyPr>
          <a:lstStyle/>
          <a:p>
            <a:pPr algn="l">
              <a:lnSpc>
                <a:spcPts val="1751"/>
              </a:lnSpc>
            </a:pPr>
            <a:r>
              <a:rPr lang="en-US" sz="1550" spc="-46" b="true">
                <a:solidFill>
                  <a:srgbClr val="FFFFFF"/>
                </a:solidFill>
                <a:latin typeface="Poppins Bold"/>
                <a:ea typeface="Poppins Bold"/>
                <a:cs typeface="Poppins Bold"/>
                <a:sym typeface="Poppins Bold"/>
              </a:rPr>
              <a:t>Setting Performance Standards</a:t>
            </a:r>
          </a:p>
        </p:txBody>
      </p:sp>
      <p:sp>
        <p:nvSpPr>
          <p:cNvPr name="TextBox 18" id="18"/>
          <p:cNvSpPr txBox="true"/>
          <p:nvPr/>
        </p:nvSpPr>
        <p:spPr>
          <a:xfrm rot="0">
            <a:off x="3677497" y="2585052"/>
            <a:ext cx="10933006" cy="1719580"/>
          </a:xfrm>
          <a:prstGeom prst="rect">
            <a:avLst/>
          </a:prstGeom>
        </p:spPr>
        <p:txBody>
          <a:bodyPr anchor="t" rtlCol="false" tIns="0" lIns="0" bIns="0" rIns="0">
            <a:spAutoFit/>
          </a:bodyPr>
          <a:lstStyle/>
          <a:p>
            <a:pPr algn="just">
              <a:lnSpc>
                <a:spcPts val="3380"/>
              </a:lnSpc>
            </a:pPr>
            <a:r>
              <a:rPr lang="en-US" sz="2600">
                <a:solidFill>
                  <a:srgbClr val="000000"/>
                </a:solidFill>
                <a:latin typeface="Poppins"/>
                <a:ea typeface="Poppins"/>
                <a:cs typeface="Poppins"/>
                <a:sym typeface="Poppins"/>
              </a:rPr>
              <a:t>Cơ chế hoạt động của phần tử cấu trúc giống với cơ chế của các mặt nạ được sử dụng trong lọc không gian, nó được di chuyển qua toàn bộ bức ảnh để xem xảy ra hiện tượng trúng hay trượt tại vị trí đó.</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16500"/>
            <a:ext cx="20973813" cy="734301"/>
            <a:chOff x="0" y="0"/>
            <a:chExt cx="11607985" cy="406400"/>
          </a:xfrm>
        </p:grpSpPr>
        <p:sp>
          <p:nvSpPr>
            <p:cNvPr name="Freeform 5" id="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6" id="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88624" y="10016500"/>
            <a:ext cx="13310752" cy="734301"/>
            <a:chOff x="0" y="0"/>
            <a:chExt cx="7366854" cy="406400"/>
          </a:xfrm>
        </p:grpSpPr>
        <p:sp>
          <p:nvSpPr>
            <p:cNvPr name="Freeform 8" id="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9" id="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31384" y="1001650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782328" y="1220369"/>
            <a:ext cx="6748577" cy="8696108"/>
          </a:xfrm>
          <a:custGeom>
            <a:avLst/>
            <a:gdLst/>
            <a:ahLst/>
            <a:cxnLst/>
            <a:rect r="r" b="b" t="t" l="l"/>
            <a:pathLst>
              <a:path h="8696108" w="6748577">
                <a:moveTo>
                  <a:pt x="0" y="0"/>
                </a:moveTo>
                <a:lnTo>
                  <a:pt x="6748577" y="0"/>
                </a:lnTo>
                <a:lnTo>
                  <a:pt x="6748577" y="8696108"/>
                </a:lnTo>
                <a:lnTo>
                  <a:pt x="0" y="8696108"/>
                </a:lnTo>
                <a:lnTo>
                  <a:pt x="0" y="0"/>
                </a:lnTo>
                <a:close/>
              </a:path>
            </a:pathLst>
          </a:custGeom>
          <a:blipFill>
            <a:blip r:embed="rId4"/>
            <a:stretch>
              <a:fillRect l="-1795" t="0" r="-2493" b="0"/>
            </a:stretch>
          </a:blipFill>
        </p:spPr>
      </p:sp>
      <p:sp>
        <p:nvSpPr>
          <p:cNvPr name="TextBox 14" id="14"/>
          <p:cNvSpPr txBox="true"/>
          <p:nvPr/>
        </p:nvSpPr>
        <p:spPr>
          <a:xfrm rot="0">
            <a:off x="1605363" y="1884958"/>
            <a:ext cx="7538637" cy="1325880"/>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Phần tử cấu trúc - Structuring Element</a:t>
            </a:r>
          </a:p>
        </p:txBody>
      </p:sp>
      <p:sp>
        <p:nvSpPr>
          <p:cNvPr name="TextBox 15" id="15"/>
          <p:cNvSpPr txBox="true"/>
          <p:nvPr/>
        </p:nvSpPr>
        <p:spPr>
          <a:xfrm rot="0">
            <a:off x="14620299" y="7487313"/>
            <a:ext cx="2116041" cy="456775"/>
          </a:xfrm>
          <a:prstGeom prst="rect">
            <a:avLst/>
          </a:prstGeom>
        </p:spPr>
        <p:txBody>
          <a:bodyPr anchor="t" rtlCol="false" tIns="0" lIns="0" bIns="0" rIns="0">
            <a:spAutoFit/>
          </a:bodyPr>
          <a:lstStyle/>
          <a:p>
            <a:pPr algn="l">
              <a:lnSpc>
                <a:spcPts val="1751"/>
              </a:lnSpc>
            </a:pPr>
            <a:r>
              <a:rPr lang="en-US" sz="1550" spc="-46" b="true">
                <a:solidFill>
                  <a:srgbClr val="FFFFFF"/>
                </a:solidFill>
                <a:latin typeface="Poppins Bold"/>
                <a:ea typeface="Poppins Bold"/>
                <a:cs typeface="Poppins Bold"/>
                <a:sym typeface="Poppins Bold"/>
              </a:rPr>
              <a:t>Setting Performance Standards</a:t>
            </a:r>
          </a:p>
        </p:txBody>
      </p:sp>
      <p:sp>
        <p:nvSpPr>
          <p:cNvPr name="TextBox 16" id="16"/>
          <p:cNvSpPr txBox="true"/>
          <p:nvPr/>
        </p:nvSpPr>
        <p:spPr>
          <a:xfrm rot="0">
            <a:off x="1605363" y="4258418"/>
            <a:ext cx="8524554" cy="1504950"/>
          </a:xfrm>
          <a:prstGeom prst="rect">
            <a:avLst/>
          </a:prstGeom>
        </p:spPr>
        <p:txBody>
          <a:bodyPr anchor="t" rtlCol="false" tIns="0" lIns="0" bIns="0" rIns="0">
            <a:spAutoFit/>
          </a:bodyPr>
          <a:lstStyle/>
          <a:p>
            <a:pPr algn="just">
              <a:lnSpc>
                <a:spcPts val="3900"/>
              </a:lnSpc>
            </a:pPr>
            <a:r>
              <a:rPr lang="en-US" sz="3000">
                <a:solidFill>
                  <a:srgbClr val="000000"/>
                </a:solidFill>
                <a:latin typeface="Poppins"/>
                <a:ea typeface="Poppins"/>
                <a:cs typeface="Poppins"/>
                <a:sym typeface="Poppins"/>
              </a:rPr>
              <a:t>Morphological Image Processing dựa trên các phép toán AND OR XOR NOT để biến đổi các điểm nhị phân.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16500"/>
            <a:ext cx="20973813" cy="734301"/>
            <a:chOff x="0" y="0"/>
            <a:chExt cx="11607985" cy="406400"/>
          </a:xfrm>
        </p:grpSpPr>
        <p:sp>
          <p:nvSpPr>
            <p:cNvPr name="Freeform 5" id="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6" id="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88624" y="10016500"/>
            <a:ext cx="13310752" cy="734301"/>
            <a:chOff x="0" y="0"/>
            <a:chExt cx="7366854" cy="406400"/>
          </a:xfrm>
        </p:grpSpPr>
        <p:sp>
          <p:nvSpPr>
            <p:cNvPr name="Freeform 8" id="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9" id="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31384" y="1001650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74682" y="868647"/>
            <a:ext cx="7538637" cy="1325880"/>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Phần tử cấu trúc - Structuring Element</a:t>
            </a:r>
          </a:p>
        </p:txBody>
      </p:sp>
      <p:sp>
        <p:nvSpPr>
          <p:cNvPr name="TextBox 14" id="14"/>
          <p:cNvSpPr txBox="true"/>
          <p:nvPr/>
        </p:nvSpPr>
        <p:spPr>
          <a:xfrm rot="0">
            <a:off x="14620299" y="7487313"/>
            <a:ext cx="2116041" cy="456775"/>
          </a:xfrm>
          <a:prstGeom prst="rect">
            <a:avLst/>
          </a:prstGeom>
        </p:spPr>
        <p:txBody>
          <a:bodyPr anchor="t" rtlCol="false" tIns="0" lIns="0" bIns="0" rIns="0">
            <a:spAutoFit/>
          </a:bodyPr>
          <a:lstStyle/>
          <a:p>
            <a:pPr algn="l">
              <a:lnSpc>
                <a:spcPts val="1751"/>
              </a:lnSpc>
            </a:pPr>
            <a:r>
              <a:rPr lang="en-US" sz="1550" spc="-46" b="true">
                <a:solidFill>
                  <a:srgbClr val="FFFFFF"/>
                </a:solidFill>
                <a:latin typeface="Poppins Bold"/>
                <a:ea typeface="Poppins Bold"/>
                <a:cs typeface="Poppins Bold"/>
                <a:sym typeface="Poppins Bold"/>
              </a:rPr>
              <a:t>Setting Performance Standards</a:t>
            </a:r>
          </a:p>
        </p:txBody>
      </p:sp>
      <p:sp>
        <p:nvSpPr>
          <p:cNvPr name="TextBox 15" id="15"/>
          <p:cNvSpPr txBox="true"/>
          <p:nvPr/>
        </p:nvSpPr>
        <p:spPr>
          <a:xfrm rot="0">
            <a:off x="2539128" y="2891993"/>
            <a:ext cx="13209745" cy="5467350"/>
          </a:xfrm>
          <a:prstGeom prst="rect">
            <a:avLst/>
          </a:prstGeom>
        </p:spPr>
        <p:txBody>
          <a:bodyPr anchor="t" rtlCol="false" tIns="0" lIns="0" bIns="0" rIns="0">
            <a:spAutoFit/>
          </a:bodyPr>
          <a:lstStyle/>
          <a:p>
            <a:pPr algn="just">
              <a:lnSpc>
                <a:spcPts val="3900"/>
              </a:lnSpc>
            </a:pPr>
            <a:r>
              <a:rPr lang="en-US" sz="3000">
                <a:solidFill>
                  <a:srgbClr val="000000"/>
                </a:solidFill>
                <a:latin typeface="Poppins"/>
                <a:ea typeface="Poppins"/>
                <a:cs typeface="Poppins"/>
                <a:sym typeface="Poppins"/>
              </a:rPr>
              <a:t>Morphological Operator sẽ sử dụng một cấu trúc nhỏ quét qua và áp dụng toàn bộ ảnh được gọi là Structuring Element (SE). SE sẽ quét qua toàn bộ vị trí trong hình ảnh và so sánh với các pixel lân cận nằm trong vùng sẽ tương ứng.</a:t>
            </a:r>
          </a:p>
          <a:p>
            <a:pPr algn="just">
              <a:lnSpc>
                <a:spcPts val="3900"/>
              </a:lnSpc>
            </a:pPr>
            <a:r>
              <a:rPr lang="en-US" sz="3000">
                <a:solidFill>
                  <a:srgbClr val="000000"/>
                </a:solidFill>
                <a:latin typeface="Poppins"/>
                <a:ea typeface="Poppins"/>
                <a:cs typeface="Poppins"/>
                <a:sym typeface="Poppins"/>
              </a:rPr>
              <a:t>Structuring Element là một ảnh nhị phân nhỏ. Tức là một ma trận nhỏ gồm các pixel mang giá trị 0 và 1:</a:t>
            </a:r>
          </a:p>
          <a:p>
            <a:pPr algn="just" marL="647700" indent="-323850" lvl="1">
              <a:lnSpc>
                <a:spcPts val="3900"/>
              </a:lnSpc>
              <a:buFont typeface="Arial"/>
              <a:buChar char="•"/>
            </a:pPr>
            <a:r>
              <a:rPr lang="en-US" sz="3000">
                <a:solidFill>
                  <a:srgbClr val="000000"/>
                </a:solidFill>
                <a:latin typeface="Poppins"/>
                <a:ea typeface="Poppins"/>
                <a:cs typeface="Poppins"/>
                <a:sym typeface="Poppins"/>
              </a:rPr>
              <a:t>Kích thước của ma trận xác định kích thước của SE.</a:t>
            </a:r>
          </a:p>
          <a:p>
            <a:pPr algn="just" marL="647700" indent="-323850" lvl="1">
              <a:lnSpc>
                <a:spcPts val="3900"/>
              </a:lnSpc>
              <a:buFont typeface="Arial"/>
              <a:buChar char="•"/>
            </a:pPr>
            <a:r>
              <a:rPr lang="en-US" sz="3000">
                <a:solidFill>
                  <a:srgbClr val="000000"/>
                </a:solidFill>
                <a:latin typeface="Poppins"/>
                <a:ea typeface="Poppins"/>
                <a:cs typeface="Poppins"/>
                <a:sym typeface="Poppins"/>
              </a:rPr>
              <a:t>Pixel có giá trị 0 được bỏ qua trong quá trình tính toán.</a:t>
            </a:r>
          </a:p>
          <a:p>
            <a:pPr algn="just" marL="647700" indent="-323850" lvl="1">
              <a:lnSpc>
                <a:spcPts val="3900"/>
              </a:lnSpc>
              <a:buFont typeface="Arial"/>
              <a:buChar char="•"/>
            </a:pPr>
            <a:r>
              <a:rPr lang="en-US" sz="3000">
                <a:solidFill>
                  <a:srgbClr val="000000"/>
                </a:solidFill>
                <a:latin typeface="Poppins"/>
                <a:ea typeface="Poppins"/>
                <a:cs typeface="Poppins"/>
                <a:sym typeface="Poppins"/>
              </a:rPr>
              <a:t>Luôn có một pixel làm mốc trong ma trận SE.</a:t>
            </a:r>
          </a:p>
          <a:p>
            <a:pPr algn="just">
              <a:lnSpc>
                <a:spcPts val="3900"/>
              </a:lnSpc>
            </a:pPr>
          </a:p>
          <a:p>
            <a:pPr algn="just">
              <a:lnSpc>
                <a:spcPts val="39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16500"/>
            <a:ext cx="20973813" cy="734301"/>
            <a:chOff x="0" y="0"/>
            <a:chExt cx="11607985" cy="406400"/>
          </a:xfrm>
        </p:grpSpPr>
        <p:sp>
          <p:nvSpPr>
            <p:cNvPr name="Freeform 5" id="5"/>
            <p:cNvSpPr/>
            <p:nvPr/>
          </p:nvSpPr>
          <p:spPr>
            <a:xfrm flipH="false" flipV="false" rot="0">
              <a:off x="0" y="0"/>
              <a:ext cx="11607985" cy="406400"/>
            </a:xfrm>
            <a:custGeom>
              <a:avLst/>
              <a:gdLst/>
              <a:ahLst/>
              <a:cxnLst/>
              <a:rect r="r" b="b" t="t" l="l"/>
              <a:pathLst>
                <a:path h="406400" w="11607985">
                  <a:moveTo>
                    <a:pt x="11404785" y="0"/>
                  </a:moveTo>
                  <a:cubicBezTo>
                    <a:pt x="11517009" y="0"/>
                    <a:pt x="11607985" y="90976"/>
                    <a:pt x="11607985" y="203200"/>
                  </a:cubicBezTo>
                  <a:cubicBezTo>
                    <a:pt x="11607985" y="315424"/>
                    <a:pt x="11517009" y="406400"/>
                    <a:pt x="11404785" y="406400"/>
                  </a:cubicBezTo>
                  <a:lnTo>
                    <a:pt x="203200" y="406400"/>
                  </a:lnTo>
                  <a:cubicBezTo>
                    <a:pt x="90976" y="406400"/>
                    <a:pt x="0" y="315424"/>
                    <a:pt x="0" y="203200"/>
                  </a:cubicBezTo>
                  <a:cubicBezTo>
                    <a:pt x="0" y="90976"/>
                    <a:pt x="90976" y="0"/>
                    <a:pt x="203200" y="0"/>
                  </a:cubicBezTo>
                  <a:close/>
                </a:path>
              </a:pathLst>
            </a:custGeom>
            <a:solidFill>
              <a:srgbClr val="306464"/>
            </a:solidFill>
          </p:spPr>
        </p:sp>
        <p:sp>
          <p:nvSpPr>
            <p:cNvPr name="TextBox 6" id="6"/>
            <p:cNvSpPr txBox="true"/>
            <p:nvPr/>
          </p:nvSpPr>
          <p:spPr>
            <a:xfrm>
              <a:off x="0" y="-57150"/>
              <a:ext cx="11607985"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88624" y="10016500"/>
            <a:ext cx="13310752" cy="734301"/>
            <a:chOff x="0" y="0"/>
            <a:chExt cx="7366854" cy="406400"/>
          </a:xfrm>
        </p:grpSpPr>
        <p:sp>
          <p:nvSpPr>
            <p:cNvPr name="Freeform 8" id="8"/>
            <p:cNvSpPr/>
            <p:nvPr/>
          </p:nvSpPr>
          <p:spPr>
            <a:xfrm flipH="false" flipV="false" rot="0">
              <a:off x="0" y="0"/>
              <a:ext cx="7366853" cy="406400"/>
            </a:xfrm>
            <a:custGeom>
              <a:avLst/>
              <a:gdLst/>
              <a:ahLst/>
              <a:cxnLst/>
              <a:rect r="r" b="b" t="t" l="l"/>
              <a:pathLst>
                <a:path h="406400" w="7366853">
                  <a:moveTo>
                    <a:pt x="7163653" y="0"/>
                  </a:moveTo>
                  <a:cubicBezTo>
                    <a:pt x="7275878" y="0"/>
                    <a:pt x="7366853" y="90976"/>
                    <a:pt x="7366853" y="203200"/>
                  </a:cubicBezTo>
                  <a:cubicBezTo>
                    <a:pt x="7366853" y="315424"/>
                    <a:pt x="7275878" y="406400"/>
                    <a:pt x="7163653" y="406400"/>
                  </a:cubicBezTo>
                  <a:lnTo>
                    <a:pt x="203200" y="406400"/>
                  </a:lnTo>
                  <a:cubicBezTo>
                    <a:pt x="90976" y="406400"/>
                    <a:pt x="0" y="315424"/>
                    <a:pt x="0" y="203200"/>
                  </a:cubicBezTo>
                  <a:cubicBezTo>
                    <a:pt x="0" y="90976"/>
                    <a:pt x="90976" y="0"/>
                    <a:pt x="203200" y="0"/>
                  </a:cubicBezTo>
                  <a:close/>
                </a:path>
              </a:pathLst>
            </a:custGeom>
            <a:solidFill>
              <a:srgbClr val="0E8388"/>
            </a:solidFill>
          </p:spPr>
        </p:sp>
        <p:sp>
          <p:nvSpPr>
            <p:cNvPr name="TextBox 9" id="9"/>
            <p:cNvSpPr txBox="true"/>
            <p:nvPr/>
          </p:nvSpPr>
          <p:spPr>
            <a:xfrm>
              <a:off x="0" y="-57150"/>
              <a:ext cx="7366854"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131384" y="10016500"/>
            <a:ext cx="10025232" cy="734301"/>
            <a:chOff x="0" y="0"/>
            <a:chExt cx="5548478" cy="406400"/>
          </a:xfrm>
        </p:grpSpPr>
        <p:sp>
          <p:nvSpPr>
            <p:cNvPr name="Freeform 11" id="11"/>
            <p:cNvSpPr/>
            <p:nvPr/>
          </p:nvSpPr>
          <p:spPr>
            <a:xfrm flipH="false" flipV="false" rot="0">
              <a:off x="0" y="0"/>
              <a:ext cx="5548478" cy="406400"/>
            </a:xfrm>
            <a:custGeom>
              <a:avLst/>
              <a:gdLst/>
              <a:ahLst/>
              <a:cxnLst/>
              <a:rect r="r" b="b" t="t" l="l"/>
              <a:pathLst>
                <a:path h="406400" w="5548478">
                  <a:moveTo>
                    <a:pt x="5345278" y="0"/>
                  </a:moveTo>
                  <a:cubicBezTo>
                    <a:pt x="5457503" y="0"/>
                    <a:pt x="5548478" y="90976"/>
                    <a:pt x="5548478" y="203200"/>
                  </a:cubicBezTo>
                  <a:cubicBezTo>
                    <a:pt x="5548478" y="315424"/>
                    <a:pt x="5457503" y="406400"/>
                    <a:pt x="5345278" y="406400"/>
                  </a:cubicBezTo>
                  <a:lnTo>
                    <a:pt x="203200" y="406400"/>
                  </a:lnTo>
                  <a:cubicBezTo>
                    <a:pt x="90976" y="406400"/>
                    <a:pt x="0" y="315424"/>
                    <a:pt x="0" y="203200"/>
                  </a:cubicBezTo>
                  <a:cubicBezTo>
                    <a:pt x="0" y="90976"/>
                    <a:pt x="90976" y="0"/>
                    <a:pt x="203200" y="0"/>
                  </a:cubicBezTo>
                  <a:close/>
                </a:path>
              </a:pathLst>
            </a:custGeom>
            <a:solidFill>
              <a:srgbClr val="FDB034"/>
            </a:solidFill>
          </p:spPr>
        </p:sp>
        <p:sp>
          <p:nvSpPr>
            <p:cNvPr name="TextBox 12" id="12"/>
            <p:cNvSpPr txBox="true"/>
            <p:nvPr/>
          </p:nvSpPr>
          <p:spPr>
            <a:xfrm>
              <a:off x="0" y="-57150"/>
              <a:ext cx="5548478" cy="46355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74682" y="868647"/>
            <a:ext cx="7538637" cy="1325880"/>
          </a:xfrm>
          <a:prstGeom prst="rect">
            <a:avLst/>
          </a:prstGeom>
        </p:spPr>
        <p:txBody>
          <a:bodyPr anchor="t" rtlCol="false" tIns="0" lIns="0" bIns="0" rIns="0">
            <a:spAutoFit/>
          </a:bodyPr>
          <a:lstStyle/>
          <a:p>
            <a:pPr algn="ctr">
              <a:lnSpc>
                <a:spcPts val="5084"/>
              </a:lnSpc>
            </a:pPr>
            <a:r>
              <a:rPr lang="en-US" b="true" sz="4499" spc="-134">
                <a:solidFill>
                  <a:srgbClr val="000000"/>
                </a:solidFill>
                <a:latin typeface="Poppins Bold"/>
                <a:ea typeface="Poppins Bold"/>
                <a:cs typeface="Poppins Bold"/>
                <a:sym typeface="Poppins Bold"/>
              </a:rPr>
              <a:t>Phần tử cấu trúc - Structuring Element</a:t>
            </a:r>
          </a:p>
        </p:txBody>
      </p:sp>
      <p:sp>
        <p:nvSpPr>
          <p:cNvPr name="TextBox 14" id="14"/>
          <p:cNvSpPr txBox="true"/>
          <p:nvPr/>
        </p:nvSpPr>
        <p:spPr>
          <a:xfrm rot="0">
            <a:off x="14620299" y="7487313"/>
            <a:ext cx="2116041" cy="456775"/>
          </a:xfrm>
          <a:prstGeom prst="rect">
            <a:avLst/>
          </a:prstGeom>
        </p:spPr>
        <p:txBody>
          <a:bodyPr anchor="t" rtlCol="false" tIns="0" lIns="0" bIns="0" rIns="0">
            <a:spAutoFit/>
          </a:bodyPr>
          <a:lstStyle/>
          <a:p>
            <a:pPr algn="l">
              <a:lnSpc>
                <a:spcPts val="1751"/>
              </a:lnSpc>
            </a:pPr>
            <a:r>
              <a:rPr lang="en-US" sz="1550" spc="-46" b="true">
                <a:solidFill>
                  <a:srgbClr val="FFFFFF"/>
                </a:solidFill>
                <a:latin typeface="Poppins Bold"/>
                <a:ea typeface="Poppins Bold"/>
                <a:cs typeface="Poppins Bold"/>
                <a:sym typeface="Poppins Bold"/>
              </a:rPr>
              <a:t>Setting Performance Standards</a:t>
            </a:r>
          </a:p>
        </p:txBody>
      </p:sp>
      <p:sp>
        <p:nvSpPr>
          <p:cNvPr name="Freeform 15" id="15"/>
          <p:cNvSpPr/>
          <p:nvPr/>
        </p:nvSpPr>
        <p:spPr>
          <a:xfrm flipH="false" flipV="false" rot="0">
            <a:off x="2679295" y="2668704"/>
            <a:ext cx="13232977" cy="5993542"/>
          </a:xfrm>
          <a:custGeom>
            <a:avLst/>
            <a:gdLst/>
            <a:ahLst/>
            <a:cxnLst/>
            <a:rect r="r" b="b" t="t" l="l"/>
            <a:pathLst>
              <a:path h="5993542" w="13232977">
                <a:moveTo>
                  <a:pt x="0" y="0"/>
                </a:moveTo>
                <a:lnTo>
                  <a:pt x="13232977" y="0"/>
                </a:lnTo>
                <a:lnTo>
                  <a:pt x="13232977" y="5993542"/>
                </a:lnTo>
                <a:lnTo>
                  <a:pt x="0" y="5993542"/>
                </a:lnTo>
                <a:lnTo>
                  <a:pt x="0" y="0"/>
                </a:lnTo>
                <a:close/>
              </a:path>
            </a:pathLst>
          </a:custGeom>
          <a:blipFill>
            <a:blip r:embed="rId4"/>
            <a:stretch>
              <a:fillRect l="-654" t="-100" r="0" b="-184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73720">
            <a:off x="6334163" y="2934329"/>
            <a:ext cx="12676724" cy="4421008"/>
          </a:xfrm>
          <a:custGeom>
            <a:avLst/>
            <a:gdLst/>
            <a:ahLst/>
            <a:cxnLst/>
            <a:rect r="r" b="b" t="t" l="l"/>
            <a:pathLst>
              <a:path h="4421008" w="12676724">
                <a:moveTo>
                  <a:pt x="0" y="0"/>
                </a:moveTo>
                <a:lnTo>
                  <a:pt x="12676724" y="0"/>
                </a:lnTo>
                <a:lnTo>
                  <a:pt x="12676724" y="4421007"/>
                </a:lnTo>
                <a:lnTo>
                  <a:pt x="0" y="4421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243592" y="2665"/>
            <a:ext cx="7172629" cy="10284335"/>
            <a:chOff x="0" y="0"/>
            <a:chExt cx="20508404" cy="29405580"/>
          </a:xfrm>
        </p:grpSpPr>
        <p:sp>
          <p:nvSpPr>
            <p:cNvPr name="Freeform 4" id="4"/>
            <p:cNvSpPr/>
            <p:nvPr/>
          </p:nvSpPr>
          <p:spPr>
            <a:xfrm flipH="false" flipV="false" rot="0">
              <a:off x="0" y="0"/>
              <a:ext cx="20508340" cy="29405582"/>
            </a:xfrm>
            <a:custGeom>
              <a:avLst/>
              <a:gdLst/>
              <a:ahLst/>
              <a:cxnLst/>
              <a:rect r="r" b="b" t="t" l="l"/>
              <a:pathLst>
                <a:path h="29405582" w="20508340">
                  <a:moveTo>
                    <a:pt x="9683242" y="0"/>
                  </a:moveTo>
                  <a:cubicBezTo>
                    <a:pt x="9719437" y="5416550"/>
                    <a:pt x="8407908" y="9588373"/>
                    <a:pt x="4155313" y="16175737"/>
                  </a:cubicBezTo>
                  <a:cubicBezTo>
                    <a:pt x="343281" y="22080474"/>
                    <a:pt x="1397" y="27222577"/>
                    <a:pt x="0" y="28861513"/>
                  </a:cubicBezTo>
                  <a:lnTo>
                    <a:pt x="0" y="28881071"/>
                  </a:lnTo>
                  <a:cubicBezTo>
                    <a:pt x="254" y="29222067"/>
                    <a:pt x="15240" y="29405582"/>
                    <a:pt x="15240" y="29405582"/>
                  </a:cubicBezTo>
                  <a:lnTo>
                    <a:pt x="20508340" y="29405582"/>
                  </a:lnTo>
                  <a:lnTo>
                    <a:pt x="20508340" y="0"/>
                  </a:lnTo>
                  <a:close/>
                </a:path>
              </a:pathLst>
            </a:custGeom>
            <a:blipFill>
              <a:blip r:embed="rId4"/>
              <a:stretch>
                <a:fillRect l="-57403" t="0" r="-57403" b="0"/>
              </a:stretch>
            </a:blipFill>
          </p:spPr>
        </p:sp>
      </p:grpSp>
      <p:sp>
        <p:nvSpPr>
          <p:cNvPr name="Freeform 5" id="5"/>
          <p:cNvSpPr/>
          <p:nvPr/>
        </p:nvSpPr>
        <p:spPr>
          <a:xfrm flipH="true" flipV="false" rot="-2967198">
            <a:off x="13287997" y="6433664"/>
            <a:ext cx="10665551" cy="3626287"/>
          </a:xfrm>
          <a:custGeom>
            <a:avLst/>
            <a:gdLst/>
            <a:ahLst/>
            <a:cxnLst/>
            <a:rect r="r" b="b" t="t" l="l"/>
            <a:pathLst>
              <a:path h="3626287" w="10665551">
                <a:moveTo>
                  <a:pt x="10665551" y="0"/>
                </a:moveTo>
                <a:lnTo>
                  <a:pt x="0" y="0"/>
                </a:lnTo>
                <a:lnTo>
                  <a:pt x="0" y="3626288"/>
                </a:lnTo>
                <a:lnTo>
                  <a:pt x="10665551" y="3626288"/>
                </a:lnTo>
                <a:lnTo>
                  <a:pt x="10665551" y="0"/>
                </a:lnTo>
                <a:close/>
              </a:path>
            </a:pathLst>
          </a:custGeom>
          <a:blipFill>
            <a:blip r:embed="rId5">
              <a:alphaModFix amt="7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2243592" y="1368229"/>
            <a:ext cx="857867" cy="857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9" id="9"/>
          <p:cNvGrpSpPr/>
          <p:nvPr/>
        </p:nvGrpSpPr>
        <p:grpSpPr>
          <a:xfrm rot="0">
            <a:off x="11941309" y="2528379"/>
            <a:ext cx="604566" cy="6045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2" id="12"/>
          <p:cNvGrpSpPr/>
          <p:nvPr/>
        </p:nvGrpSpPr>
        <p:grpSpPr>
          <a:xfrm rot="0">
            <a:off x="12672525" y="1049412"/>
            <a:ext cx="637633" cy="6376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Freeform 15" id="15"/>
          <p:cNvSpPr/>
          <p:nvPr/>
        </p:nvSpPr>
        <p:spPr>
          <a:xfrm flipH="false" flipV="false" rot="0">
            <a:off x="2921962" y="2443110"/>
            <a:ext cx="4517738" cy="1379668"/>
          </a:xfrm>
          <a:custGeom>
            <a:avLst/>
            <a:gdLst/>
            <a:ahLst/>
            <a:cxnLst/>
            <a:rect r="r" b="b" t="t" l="l"/>
            <a:pathLst>
              <a:path h="1379668" w="4517738">
                <a:moveTo>
                  <a:pt x="0" y="0"/>
                </a:moveTo>
                <a:lnTo>
                  <a:pt x="4517738" y="0"/>
                </a:lnTo>
                <a:lnTo>
                  <a:pt x="4517738" y="1379669"/>
                </a:lnTo>
                <a:lnTo>
                  <a:pt x="0" y="1379669"/>
                </a:lnTo>
                <a:lnTo>
                  <a:pt x="0" y="0"/>
                </a:lnTo>
                <a:close/>
              </a:path>
            </a:pathLst>
          </a:custGeom>
          <a:blipFill>
            <a:blip r:embed="rId7"/>
            <a:stretch>
              <a:fillRect l="0" t="0" r="0" b="0"/>
            </a:stretch>
          </a:blipFill>
        </p:spPr>
      </p:sp>
      <p:sp>
        <p:nvSpPr>
          <p:cNvPr name="TextBox 16" id="16"/>
          <p:cNvSpPr txBox="true"/>
          <p:nvPr/>
        </p:nvSpPr>
        <p:spPr>
          <a:xfrm rot="0">
            <a:off x="587717" y="1592388"/>
            <a:ext cx="8555259" cy="9359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Với A và B là các tập hợp trong Z^2, phép co ảnh A bởi B được định nghĩa như sau: </a:t>
            </a:r>
          </a:p>
        </p:txBody>
      </p:sp>
      <p:sp>
        <p:nvSpPr>
          <p:cNvPr name="TextBox 17" id="17"/>
          <p:cNvSpPr txBox="true"/>
          <p:nvPr/>
        </p:nvSpPr>
        <p:spPr>
          <a:xfrm rot="0">
            <a:off x="0" y="231988"/>
            <a:ext cx="10611097" cy="1007975"/>
          </a:xfrm>
          <a:prstGeom prst="rect">
            <a:avLst/>
          </a:prstGeom>
        </p:spPr>
        <p:txBody>
          <a:bodyPr anchor="t" rtlCol="false" tIns="0" lIns="0" bIns="0" rIns="0">
            <a:spAutoFit/>
          </a:bodyPr>
          <a:lstStyle/>
          <a:p>
            <a:pPr algn="ctr">
              <a:lnSpc>
                <a:spcPts val="7486"/>
              </a:lnSpc>
            </a:pPr>
            <a:r>
              <a:rPr lang="en-US" sz="6625" spc="-198">
                <a:solidFill>
                  <a:srgbClr val="000000"/>
                </a:solidFill>
                <a:latin typeface="Poppins"/>
                <a:ea typeface="Poppins"/>
                <a:cs typeface="Poppins"/>
                <a:sym typeface="Poppins"/>
              </a:rPr>
              <a:t>EROSION</a:t>
            </a:r>
          </a:p>
        </p:txBody>
      </p:sp>
      <p:sp>
        <p:nvSpPr>
          <p:cNvPr name="TextBox 18" id="18"/>
          <p:cNvSpPr txBox="true"/>
          <p:nvPr/>
        </p:nvSpPr>
        <p:spPr>
          <a:xfrm rot="0">
            <a:off x="588741" y="3583693"/>
            <a:ext cx="10022356" cy="23075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Công thức này cho thấy phép co ảnh A bởi B là tập hợp tất cả các điểm z sao cho B , được tịnh tiến bởi z , nằm trong A . Nói một cách khác, phép co A bởi B là tập các vị trí mà tại đó xảy ra hiện tượng Fit giữa phần tử cấu trúc 𝐵 và tập 𝐴.</a:t>
            </a:r>
          </a:p>
        </p:txBody>
      </p:sp>
      <p:sp>
        <p:nvSpPr>
          <p:cNvPr name="TextBox 19" id="19"/>
          <p:cNvSpPr txBox="true"/>
          <p:nvPr/>
        </p:nvSpPr>
        <p:spPr>
          <a:xfrm rot="0">
            <a:off x="587717" y="6040011"/>
            <a:ext cx="8555259" cy="45935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ea typeface="Poppins"/>
                <a:cs typeface="Poppins"/>
                <a:sym typeface="Poppins"/>
              </a:rPr>
              <a:t>Ứng dụng của phép co ảnh là </a:t>
            </a:r>
          </a:p>
          <a:p>
            <a:pPr algn="just" marL="604518" indent="-302259" lvl="1">
              <a:lnSpc>
                <a:spcPts val="3639"/>
              </a:lnSpc>
              <a:buFont typeface="Arial"/>
              <a:buChar char="•"/>
            </a:pPr>
            <a:r>
              <a:rPr lang="en-US" sz="2799">
                <a:solidFill>
                  <a:srgbClr val="000000"/>
                </a:solidFill>
                <a:latin typeface="Poppins"/>
                <a:ea typeface="Poppins"/>
                <a:cs typeface="Poppins"/>
                <a:sym typeface="Poppins"/>
              </a:rPr>
              <a:t>Loại bỏ các đối tượng nhỏ hoặc cấu trúc mỏng trong ảnh.</a:t>
            </a:r>
          </a:p>
          <a:p>
            <a:pPr algn="just" marL="604518" indent="-302259" lvl="1">
              <a:lnSpc>
                <a:spcPts val="3639"/>
              </a:lnSpc>
              <a:buFont typeface="Arial"/>
              <a:buChar char="•"/>
            </a:pPr>
            <a:r>
              <a:rPr lang="en-US" sz="2799">
                <a:solidFill>
                  <a:srgbClr val="000000"/>
                </a:solidFill>
                <a:latin typeface="Poppins"/>
                <a:ea typeface="Poppins"/>
                <a:cs typeface="Poppins"/>
                <a:sym typeface="Poppins"/>
              </a:rPr>
              <a:t>Tách các đối tượng chồng lên nhau trong ảnh.</a:t>
            </a:r>
          </a:p>
          <a:p>
            <a:pPr algn="just" marL="604518" indent="-302259" lvl="1">
              <a:lnSpc>
                <a:spcPts val="3639"/>
              </a:lnSpc>
              <a:buFont typeface="Arial"/>
              <a:buChar char="•"/>
            </a:pPr>
            <a:r>
              <a:rPr lang="en-US" sz="2799">
                <a:solidFill>
                  <a:srgbClr val="000000"/>
                </a:solidFill>
                <a:latin typeface="Poppins"/>
                <a:ea typeface="Poppins"/>
                <a:cs typeface="Poppins"/>
                <a:sym typeface="Poppins"/>
              </a:rPr>
              <a:t>Xác định ranh giới của các đối tượng trong ảnh.</a:t>
            </a:r>
          </a:p>
          <a:p>
            <a:pPr algn="just" marL="604518" indent="-302259" lvl="1">
              <a:lnSpc>
                <a:spcPts val="3639"/>
              </a:lnSpc>
              <a:buFont typeface="Arial"/>
              <a:buChar char="•"/>
            </a:pPr>
            <a:r>
              <a:rPr lang="en-US" sz="2799">
                <a:solidFill>
                  <a:srgbClr val="000000"/>
                </a:solidFill>
                <a:latin typeface="Poppins"/>
                <a:ea typeface="Poppins"/>
                <a:cs typeface="Poppins"/>
                <a:sym typeface="Poppins"/>
              </a:rPr>
              <a:t>Tạo mặt nạ để xử lý ảnh tiếp theo, chẳng hạn như phân đoạn ảnh.</a:t>
            </a:r>
          </a:p>
          <a:p>
            <a:pPr algn="just">
              <a:lnSpc>
                <a:spcPts val="36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DAGez_wF4iY</dc:identifier>
  <dcterms:modified xsi:type="dcterms:W3CDTF">2011-08-01T06:04:30Z</dcterms:modified>
  <cp:revision>1</cp:revision>
  <dc:title>White And Teal Modern Professional HR Performance Management Presentation</dc:title>
</cp:coreProperties>
</file>